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</p:sldMasterIdLst>
  <p:notesMasterIdLst>
    <p:notesMasterId r:id="rId22"/>
  </p:notesMasterIdLst>
  <p:sldIdLst>
    <p:sldId id="315" r:id="rId2"/>
    <p:sldId id="279" r:id="rId3"/>
    <p:sldId id="300" r:id="rId4"/>
    <p:sldId id="303" r:id="rId5"/>
    <p:sldId id="304" r:id="rId6"/>
    <p:sldId id="309" r:id="rId7"/>
    <p:sldId id="305" r:id="rId8"/>
    <p:sldId id="306" r:id="rId9"/>
    <p:sldId id="311" r:id="rId10"/>
    <p:sldId id="286" r:id="rId11"/>
    <p:sldId id="298" r:id="rId12"/>
    <p:sldId id="290" r:id="rId13"/>
    <p:sldId id="299" r:id="rId14"/>
    <p:sldId id="318" r:id="rId15"/>
    <p:sldId id="312" r:id="rId16"/>
    <p:sldId id="313" r:id="rId17"/>
    <p:sldId id="314" r:id="rId18"/>
    <p:sldId id="310" r:id="rId19"/>
    <p:sldId id="285" r:id="rId20"/>
    <p:sldId id="317" r:id="rId21"/>
  </p:sldIdLst>
  <p:sldSz cx="12192000" cy="6858000"/>
  <p:notesSz cx="6761163" cy="9942513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5" autoAdjust="0"/>
    <p:restoredTop sz="82334" autoAdjust="0"/>
  </p:normalViewPr>
  <p:slideViewPr>
    <p:cSldViewPr snapToGrid="0">
      <p:cViewPr varScale="1">
        <p:scale>
          <a:sx n="59" d="100"/>
          <a:sy n="59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УСТАНОВЛЕННАЯ МОЩНОСТЬ ГЭС ПО СТРАНАМ В 2022 ГОДУ, ГВт</a:t>
            </a:r>
            <a:endParaRPr lang="ru-RU" sz="1400" b="1" i="0" u="none" strike="noStrike" kern="0" spc="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2043467331562389E-2"/>
          <c:y val="5.530609073809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138399709833038"/>
          <c:y val="0.32467703936277137"/>
          <c:w val="0.47723211551417899"/>
          <c:h val="0.686155427028463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Страны-лидеры по вводу мощности ГЭС/ГАЭС на конец 2021 г.*, ГВт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DF-41F7-BA1E-151F0836E79D}"/>
              </c:ext>
            </c:extLst>
          </c:dPt>
          <c:dPt>
            <c:idx val="1"/>
            <c:bubble3D val="0"/>
            <c:spPr>
              <a:solidFill>
                <a:srgbClr val="386E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DF-41F7-BA1E-151F0836E79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DF-41F7-BA1E-151F0836E7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DF-41F7-BA1E-151F0836E7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DF-41F7-BA1E-151F0836E79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DF-41F7-BA1E-151F0836E79D}"/>
              </c:ext>
            </c:extLst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DDF-41F7-BA1E-151F0836E79D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DDF-41F7-BA1E-151F0836E79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DDF-41F7-BA1E-151F0836E79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DDF-41F7-BA1E-151F0836E79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DDF-41F7-BA1E-151F0836E79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DDF-41F7-BA1E-151F0836E79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DDF-41F7-BA1E-151F0836E79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DDF-41F7-BA1E-151F0836E79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DDF-41F7-BA1E-151F0836E79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ADDF-41F7-BA1E-151F0836E79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ADDF-41F7-BA1E-151F0836E79D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ADDF-41F7-BA1E-151F0836E79D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ADDF-41F7-BA1E-151F0836E79D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ADDF-41F7-BA1E-151F0836E79D}"/>
              </c:ext>
            </c:extLst>
          </c:dPt>
          <c:dPt>
            <c:idx val="2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ADDF-41F7-BA1E-151F0836E79D}"/>
              </c:ext>
            </c:extLst>
          </c:dPt>
          <c:dLbls>
            <c:dLbl>
              <c:idx val="0"/>
              <c:layout>
                <c:manualLayout>
                  <c:x val="4.6227198418697671E-2"/>
                  <c:y val="-0.16443510322038415"/>
                </c:manualLayout>
              </c:layout>
              <c:spPr>
                <a:solidFill>
                  <a:prstClr val="white"/>
                </a:solidFill>
                <a:ln w="6350">
                  <a:solidFill>
                    <a:prstClr val="black">
                      <a:lumMod val="25000"/>
                      <a:lumOff val="75000"/>
                    </a:prstClr>
                  </a:solidFill>
                  <a:prstDash val="sysDot"/>
                </a:ln>
                <a:effectLst/>
              </c:spPr>
              <c:txPr>
                <a:bodyPr rot="0" spcFirstLastPara="1" vertOverflow="overflow" horzOverflow="overflow" vert="horz" wrap="none" lIns="36000" tIns="0" rIns="36000" bIns="0" anchor="ctr" anchorCtr="1">
                  <a:norm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ADDF-41F7-BA1E-151F0836E79D}"/>
                </c:ext>
              </c:extLst>
            </c:dLbl>
            <c:dLbl>
              <c:idx val="1"/>
              <c:layout>
                <c:manualLayout>
                  <c:x val="0.15333883006167301"/>
                  <c:y val="-5.94140437847654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DF-41F7-BA1E-151F0836E79D}"/>
                </c:ext>
              </c:extLst>
            </c:dLbl>
            <c:dLbl>
              <c:idx val="2"/>
              <c:layout>
                <c:manualLayout>
                  <c:x val="0.17856962393581186"/>
                  <c:y val="-5.24241562806753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DF-41F7-BA1E-151F0836E79D}"/>
                </c:ext>
              </c:extLst>
            </c:dLbl>
            <c:dLbl>
              <c:idx val="3"/>
              <c:layout>
                <c:manualLayout>
                  <c:x val="0.1976954214051734"/>
                  <c:y val="-6.98988750409004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DF-41F7-BA1E-151F0836E79D}"/>
                </c:ext>
              </c:extLst>
            </c:dLbl>
            <c:dLbl>
              <c:idx val="4"/>
              <c:layout>
                <c:manualLayout>
                  <c:x val="0.23723450568620807"/>
                  <c:y val="6.29089875368104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DDF-41F7-BA1E-151F0836E79D}"/>
                </c:ext>
              </c:extLst>
            </c:dLbl>
            <c:dLbl>
              <c:idx val="5"/>
              <c:layout>
                <c:manualLayout>
                  <c:x val="0.22697697831812336"/>
                  <c:y val="0.146787637585890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DDF-41F7-BA1E-151F0836E79D}"/>
                </c:ext>
              </c:extLst>
            </c:dLbl>
            <c:dLbl>
              <c:idx val="6"/>
              <c:layout>
                <c:manualLayout>
                  <c:x val="0.12938675457607612"/>
                  <c:y val="0.143607775782473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761863193252149"/>
                      <c:h val="3.81953946275787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DDF-41F7-BA1E-151F0836E79D}"/>
                </c:ext>
              </c:extLst>
            </c:dLbl>
            <c:dLbl>
              <c:idx val="7"/>
              <c:layout>
                <c:manualLayout>
                  <c:x val="-5.012785569915311E-4"/>
                  <c:y val="0.206201681370656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DDF-41F7-BA1E-151F0836E79D}"/>
                </c:ext>
              </c:extLst>
            </c:dLbl>
            <c:dLbl>
              <c:idx val="8"/>
              <c:layout>
                <c:manualLayout>
                  <c:x val="-0.13314601580204569"/>
                  <c:y val="0.234161231387016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DDF-41F7-BA1E-151F0836E79D}"/>
                </c:ext>
              </c:extLst>
            </c:dLbl>
            <c:dLbl>
              <c:idx val="9"/>
              <c:layout>
                <c:manualLayout>
                  <c:x val="-0.26798712679367948"/>
                  <c:y val="0.241151118891106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DDF-41F7-BA1E-151F0836E79D}"/>
                </c:ext>
              </c:extLst>
            </c:dLbl>
            <c:dLbl>
              <c:idx val="10"/>
              <c:layout>
                <c:manualLayout>
                  <c:x val="-0.26798712679367948"/>
                  <c:y val="0.188726962610431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DDF-41F7-BA1E-151F0836E79D}"/>
                </c:ext>
              </c:extLst>
            </c:dLbl>
            <c:dLbl>
              <c:idx val="11"/>
              <c:layout>
                <c:manualLayout>
                  <c:x val="-0.25700404782672542"/>
                  <c:y val="0.13630280632975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DDF-41F7-BA1E-151F0836E79D}"/>
                </c:ext>
              </c:extLst>
            </c:dLbl>
            <c:dLbl>
              <c:idx val="12"/>
              <c:layout>
                <c:manualLayout>
                  <c:x val="-0.23943112147959889"/>
                  <c:y val="7.339381879294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DDF-41F7-BA1E-151F0836E79D}"/>
                </c:ext>
              </c:extLst>
            </c:dLbl>
            <c:dLbl>
              <c:idx val="13"/>
              <c:layout>
                <c:manualLayout>
                  <c:x val="-0.25041420044655299"/>
                  <c:y val="3.84443812724952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DDF-41F7-BA1E-151F0836E79D}"/>
                </c:ext>
              </c:extLst>
            </c:dLbl>
            <c:dLbl>
              <c:idx val="14"/>
              <c:layout>
                <c:manualLayout>
                  <c:x val="-0.25041420044655299"/>
                  <c:y val="6.989887504089983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ADDF-41F7-BA1E-151F0836E79D}"/>
                </c:ext>
              </c:extLst>
            </c:dLbl>
            <c:dLbl>
              <c:idx val="15"/>
              <c:layout>
                <c:manualLayout>
                  <c:x val="-0.23190459055552154"/>
                  <c:y val="-2.44646062643151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ADDF-41F7-BA1E-151F0836E79D}"/>
                </c:ext>
              </c:extLst>
            </c:dLbl>
            <c:dLbl>
              <c:idx val="16"/>
              <c:layout>
                <c:manualLayout>
                  <c:x val="-0.24069103325779384"/>
                  <c:y val="-5.59191000327203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ADDF-41F7-BA1E-151F0836E79D}"/>
                </c:ext>
              </c:extLst>
            </c:dLbl>
            <c:dLbl>
              <c:idx val="17"/>
              <c:layout>
                <c:manualLayout>
                  <c:x val="-0.23190459055552154"/>
                  <c:y val="-9.43634813052156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ADDF-41F7-BA1E-151F0836E79D}"/>
                </c:ext>
              </c:extLst>
            </c:dLbl>
            <c:dLbl>
              <c:idx val="18"/>
              <c:layout>
                <c:manualLayout>
                  <c:x val="-0.20774177742389907"/>
                  <c:y val="-0.139797750081801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ADDF-41F7-BA1E-151F0836E79D}"/>
                </c:ext>
              </c:extLst>
            </c:dLbl>
            <c:dLbl>
              <c:idx val="19"/>
              <c:layout>
                <c:manualLayout>
                  <c:x val="-0.15259233172046305"/>
                  <c:y val="-0.185232018858386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ADDF-41F7-BA1E-151F0836E79D}"/>
                </c:ext>
              </c:extLst>
            </c:dLbl>
            <c:dLbl>
              <c:idx val="20"/>
              <c:layout>
                <c:manualLayout>
                  <c:x val="-0.10235889041243754"/>
                  <c:y val="-0.16153419402396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ADDF-41F7-BA1E-151F0836E79D}"/>
                </c:ext>
              </c:extLst>
            </c:dLbl>
            <c:spPr>
              <a:solidFill>
                <a:prstClr val="white"/>
              </a:solidFill>
              <a:ln w="6350">
                <a:solidFill>
                  <a:prstClr val="black">
                    <a:lumMod val="25000"/>
                    <a:lumOff val="75000"/>
                  </a:prstClr>
                </a:solidFill>
                <a:prstDash val="sysDot"/>
              </a:ln>
              <a:effectLst/>
            </c:spPr>
            <c:txPr>
              <a:bodyPr rot="0" spcFirstLastPara="1" vertOverflow="overflow" horzOverflow="overflow" vert="horz" wrap="none" lIns="36000" tIns="0" rIns="36000" bIns="0" anchor="ctr" anchorCtr="1">
                <a:norm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Лист1!$A$2:$A$22</c:f>
              <c:strCache>
                <c:ptCount val="21"/>
                <c:pt idx="0">
                  <c:v>Россия</c:v>
                </c:pt>
                <c:pt idx="1">
                  <c:v>Китай</c:v>
                </c:pt>
                <c:pt idx="2">
                  <c:v>Бразилия</c:v>
                </c:pt>
                <c:pt idx="3">
                  <c:v>США</c:v>
                </c:pt>
                <c:pt idx="4">
                  <c:v>Канада</c:v>
                </c:pt>
                <c:pt idx="5">
                  <c:v>Индия</c:v>
                </c:pt>
                <c:pt idx="6">
                  <c:v>Япония</c:v>
                </c:pt>
                <c:pt idx="7">
                  <c:v>Норвегия</c:v>
                </c:pt>
                <c:pt idx="8">
                  <c:v>Турция</c:v>
                </c:pt>
                <c:pt idx="9">
                  <c:v>Франция</c:v>
                </c:pt>
                <c:pt idx="10">
                  <c:v>Италия</c:v>
                </c:pt>
                <c:pt idx="11">
                  <c:v>Испания</c:v>
                </c:pt>
                <c:pt idx="12">
                  <c:v>Вьетнам</c:v>
                </c:pt>
                <c:pt idx="13">
                  <c:v>Швейцария</c:v>
                </c:pt>
                <c:pt idx="14">
                  <c:v>Швеция</c:v>
                </c:pt>
                <c:pt idx="15">
                  <c:v>Венесуэла</c:v>
                </c:pt>
                <c:pt idx="16">
                  <c:v>Австрия</c:v>
                </c:pt>
                <c:pt idx="17">
                  <c:v>Мексика</c:v>
                </c:pt>
                <c:pt idx="18">
                  <c:v>Иран</c:v>
                </c:pt>
                <c:pt idx="19">
                  <c:v>Колумбия</c:v>
                </c:pt>
                <c:pt idx="20">
                  <c:v>Остальные страны</c:v>
                </c:pt>
              </c:strCache>
            </c:strRef>
          </c:cat>
          <c:val>
            <c:numRef>
              <c:f>Лист1!$B$2:$B$22</c:f>
              <c:numCache>
                <c:formatCode>0</c:formatCode>
                <c:ptCount val="21"/>
                <c:pt idx="0">
                  <c:v>53</c:v>
                </c:pt>
                <c:pt idx="1">
                  <c:v>391</c:v>
                </c:pt>
                <c:pt idx="2">
                  <c:v>109.4</c:v>
                </c:pt>
                <c:pt idx="3">
                  <c:v>101.9</c:v>
                </c:pt>
                <c:pt idx="4">
                  <c:v>82.3</c:v>
                </c:pt>
                <c:pt idx="5">
                  <c:v>51.4</c:v>
                </c:pt>
                <c:pt idx="6">
                  <c:v>49.6</c:v>
                </c:pt>
                <c:pt idx="7">
                  <c:v>33.4</c:v>
                </c:pt>
                <c:pt idx="8">
                  <c:v>31.5</c:v>
                </c:pt>
                <c:pt idx="9">
                  <c:v>25.5</c:v>
                </c:pt>
                <c:pt idx="10">
                  <c:v>22.6</c:v>
                </c:pt>
                <c:pt idx="11">
                  <c:v>20.399999999999999</c:v>
                </c:pt>
                <c:pt idx="12">
                  <c:v>17.3</c:v>
                </c:pt>
                <c:pt idx="13">
                  <c:v>16.8</c:v>
                </c:pt>
                <c:pt idx="14">
                  <c:v>16.5</c:v>
                </c:pt>
                <c:pt idx="15">
                  <c:v>15.4</c:v>
                </c:pt>
                <c:pt idx="16">
                  <c:v>14.7</c:v>
                </c:pt>
                <c:pt idx="17">
                  <c:v>12.6</c:v>
                </c:pt>
                <c:pt idx="18">
                  <c:v>12.2</c:v>
                </c:pt>
                <c:pt idx="19">
                  <c:v>11.9</c:v>
                </c:pt>
                <c:pt idx="20" formatCode="General">
                  <c:v>268.10000000000002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ADDF-41F7-BA1E-151F0836E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Вводы</a:t>
            </a:r>
            <a:r>
              <a:rPr lang="ru-RU" sz="1400" baseline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ГЭС России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(количество-мощность)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4105118900649583"/>
          <c:y val="6.6011334428453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3000953035691"/>
          <c:y val="0.39882232178620652"/>
          <c:w val="0.76302589005178423"/>
          <c:h val="0.58024174186494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ГЭС России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chemeClr val="accent6">
                  <a:tint val="4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B8B-409E-90EA-DB693CF0EA82}"/>
              </c:ext>
            </c:extLst>
          </c:dPt>
          <c:dPt>
            <c:idx val="1"/>
            <c:bubble3D val="0"/>
            <c:spPr>
              <a:solidFill>
                <a:schemeClr val="accent6">
                  <a:tint val="6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B8B-409E-90EA-DB693CF0EA82}"/>
              </c:ext>
            </c:extLst>
          </c:dPt>
          <c:dPt>
            <c:idx val="2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B8B-409E-90EA-DB693CF0EA82}"/>
              </c:ext>
            </c:extLst>
          </c:dPt>
          <c:dPt>
            <c:idx val="3"/>
            <c:bubble3D val="0"/>
            <c:spPr>
              <a:solidFill>
                <a:schemeClr val="accent6">
                  <a:tint val="9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B8B-409E-90EA-DB693CF0EA82}"/>
              </c:ext>
            </c:extLst>
          </c:dPt>
          <c:dPt>
            <c:idx val="4"/>
            <c:bubble3D val="0"/>
            <c:spPr>
              <a:solidFill>
                <a:schemeClr val="accent6">
                  <a:shade val="9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B8B-409E-90EA-DB693CF0EA82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B8B-409E-90EA-DB693CF0EA82}"/>
              </c:ext>
            </c:extLst>
          </c:dPt>
          <c:dPt>
            <c:idx val="6"/>
            <c:bubble3D val="0"/>
            <c:spPr>
              <a:solidFill>
                <a:schemeClr val="accent6">
                  <a:shade val="61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B8B-409E-90EA-DB693CF0EA82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B8B-409E-90EA-DB693CF0EA82}"/>
              </c:ext>
            </c:extLst>
          </c:dPt>
          <c:dLbls>
            <c:dLbl>
              <c:idx val="0"/>
              <c:layout>
                <c:manualLayout>
                  <c:x val="-2.1685982193590705E-2"/>
                  <c:y val="-0.12745381882829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142E47-1C98-43D7-BD22-CD53CDA3BB31}" type="CATEGORYNAME"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59756204525827"/>
                      <c:h val="0.12341579322088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8B-409E-90EA-DB693CF0EA82}"/>
                </c:ext>
              </c:extLst>
            </c:dLbl>
            <c:dLbl>
              <c:idx val="1"/>
              <c:layout>
                <c:manualLayout>
                  <c:x val="1.3217086553598902E-2"/>
                  <c:y val="-0.100318516770402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9240B7-B452-4DD3-B98E-73C7A8B3DC74}" type="CATEGORYNAM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82852256586744"/>
                      <c:h val="0.12341579322088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8B-409E-90EA-DB693CF0EA82}"/>
                </c:ext>
              </c:extLst>
            </c:dLbl>
            <c:dLbl>
              <c:idx val="2"/>
              <c:layout>
                <c:manualLayout>
                  <c:x val="-9.9111031604799081E-3"/>
                  <c:y val="-9.75856557086074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766A67-D87C-42CC-A3DD-54B641AE20DA}" type="CATEGORYNAM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91770056651712"/>
                      <c:h val="0.12341579322088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8B-409E-90EA-DB693CF0EA82}"/>
                </c:ext>
              </c:extLst>
            </c:dLbl>
            <c:dLbl>
              <c:idx val="3"/>
              <c:layout>
                <c:manualLayout>
                  <c:x val="0.11865277016516396"/>
                  <c:y val="-2.09275316288415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FD40C5-06B7-4609-A67F-B7629EEAF8B6}" type="CATEGORYNAM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90823538629494"/>
                      <c:h val="0.12341579322088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B8B-409E-90EA-DB693CF0EA82}"/>
                </c:ext>
              </c:extLst>
            </c:dLbl>
            <c:dLbl>
              <c:idx val="4"/>
              <c:layout>
                <c:manualLayout>
                  <c:x val="-1.54100393590913E-2"/>
                  <c:y val="5.16217902540192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F6B1BC-DF81-437F-A8F1-4A7F23E32735}" type="CATEGORYNAME">
                      <a:rPr lang="en-US"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36621878496094"/>
                      <c:h val="0.11999927453995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B8B-409E-90EA-DB693CF0EA82}"/>
                </c:ext>
              </c:extLst>
            </c:dLbl>
            <c:dLbl>
              <c:idx val="5"/>
              <c:layout>
                <c:manualLayout>
                  <c:x val="4.402893151490379E-3"/>
                  <c:y val="-7.80510958317233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F678C6-2B12-49D3-AAB9-8DD018678BC4}" type="CATEGORYNAM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99720745635155"/>
                      <c:h val="0.12341579322088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B8B-409E-90EA-DB693CF0EA82}"/>
                </c:ext>
              </c:extLst>
            </c:dLbl>
            <c:dLbl>
              <c:idx val="6"/>
              <c:layout>
                <c:manualLayout>
                  <c:x val="-6.8788424533836601E-3"/>
                  <c:y val="-0.136697701164246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3C3550-E78E-493E-8E18-686E18A13018}" type="CATEGORYNAM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01993817228622"/>
                      <c:h val="0.145279787599454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B8B-409E-90EA-DB693CF0EA82}"/>
                </c:ext>
              </c:extLst>
            </c:dLbl>
            <c:dLbl>
              <c:idx val="7"/>
              <c:layout>
                <c:manualLayout>
                  <c:x val="6.0246832430393554E-2"/>
                  <c:y val="-9.93641386964589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676033-08CC-495F-A3B5-C58D7096BEA1}" type="CATEGORYNAM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93090889928711"/>
                      <c:h val="0.12341579322088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B8B-409E-90EA-DB693CF0E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1892-1950-81-929</c:v>
                </c:pt>
                <c:pt idx="1">
                  <c:v>1951-1960-75-5330</c:v>
                </c:pt>
                <c:pt idx="2">
                  <c:v>1961-1970-41-10930</c:v>
                </c:pt>
                <c:pt idx="3">
                  <c:v>1971-1980-13-12975</c:v>
                </c:pt>
                <c:pt idx="4">
                  <c:v>1981-1990-9-6802</c:v>
                </c:pt>
                <c:pt idx="5">
                  <c:v>1991-2000-28-7538</c:v>
                </c:pt>
                <c:pt idx="6">
                  <c:v>2001-2010-40-1642</c:v>
                </c:pt>
                <c:pt idx="7">
                  <c:v>2011-2020-27-6800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929</c:v>
                </c:pt>
                <c:pt idx="1">
                  <c:v>5330</c:v>
                </c:pt>
                <c:pt idx="2">
                  <c:v>10930</c:v>
                </c:pt>
                <c:pt idx="3">
                  <c:v>12975</c:v>
                </c:pt>
                <c:pt idx="4">
                  <c:v>6802</c:v>
                </c:pt>
                <c:pt idx="5">
                  <c:v>7538</c:v>
                </c:pt>
                <c:pt idx="6">
                  <c:v>1642</c:v>
                </c:pt>
                <c:pt idx="7">
                  <c:v>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B8B-409E-90EA-DB693CF0EA8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61764156819622E-2"/>
          <c:y val="1.9882280023740227E-2"/>
          <c:w val="0.952716011579815"/>
          <c:h val="0.86965480157639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'Свод Росстата'!$A$12</c:f>
              <c:strCache>
                <c:ptCount val="1"/>
                <c:pt idx="0">
                  <c:v>доля в мощности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58-4A99-A804-9E9A98CFC5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58-4A99-A804-9E9A98CFC5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58-4A99-A804-9E9A98CFC5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58-4A99-A804-9E9A98CFC5E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58-4A99-A804-9E9A98CFC5E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58-4A99-A804-9E9A98CFC5E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58-4A99-A804-9E9A98CFC5E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58-4A99-A804-9E9A98CFC5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58-4A99-A804-9E9A98CFC5E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58-4A99-A804-9E9A98CFC5E5}"/>
                </c:ext>
              </c:extLst>
            </c:dLbl>
            <c:dLbl>
              <c:idx val="11"/>
              <c:layout>
                <c:manualLayout>
                  <c:x val="-8.1103000811030002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558-4A99-A804-9E9A98CFC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Росстата'!$B$3:$M$3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'Свод Росстата'!$B$12:$M$12</c:f>
              <c:numCache>
                <c:formatCode>0.0%</c:formatCode>
                <c:ptCount val="12"/>
                <c:pt idx="0">
                  <c:v>0.20608695652173911</c:v>
                </c:pt>
                <c:pt idx="1">
                  <c:v>0.20386266094420602</c:v>
                </c:pt>
                <c:pt idx="2">
                  <c:v>0.20208333333333334</c:v>
                </c:pt>
                <c:pt idx="3">
                  <c:v>0.2053719008264463</c:v>
                </c:pt>
                <c:pt idx="4">
                  <c:v>0.19843749999999999</c:v>
                </c:pt>
                <c:pt idx="5">
                  <c:v>0.19844357976653695</c:v>
                </c:pt>
                <c:pt idx="6">
                  <c:v>0.19101123595505617</c:v>
                </c:pt>
                <c:pt idx="7">
                  <c:v>0.19571865443425077</c:v>
                </c:pt>
                <c:pt idx="8">
                  <c:v>0.19314759036144574</c:v>
                </c:pt>
                <c:pt idx="9">
                  <c:v>0.19199406968124536</c:v>
                </c:pt>
                <c:pt idx="10">
                  <c:v>0.19356032568467801</c:v>
                </c:pt>
                <c:pt idx="11">
                  <c:v>0.19400222139948164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558-4A99-A804-9E9A98CFC5E5}"/>
            </c:ext>
          </c:extLst>
        </c:ser>
        <c:ser>
          <c:idx val="1"/>
          <c:order val="1"/>
          <c:tx>
            <c:strRef>
              <c:f>'Свод Росстата'!$A$13</c:f>
              <c:strCache>
                <c:ptCount val="1"/>
                <c:pt idx="0">
                  <c:v>доля в выработке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137875101378733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558-4A99-A804-9E9A98CFC5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58-4A99-A804-9E9A98CFC5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58-4A99-A804-9E9A98CFC5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58-4A99-A804-9E9A98CFC5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58-4A99-A804-9E9A98CFC5E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58-4A99-A804-9E9A98CFC5E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58-4A99-A804-9E9A98CFC5E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58-4A99-A804-9E9A98CFC5E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558-4A99-A804-9E9A98CFC5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58-4A99-A804-9E9A98CFC5E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58-4A99-A804-9E9A98CFC5E5}"/>
                </c:ext>
              </c:extLst>
            </c:dLbl>
            <c:dLbl>
              <c:idx val="11"/>
              <c:layout>
                <c:manualLayout>
                  <c:x val="1.01378751013787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558-4A99-A804-9E9A98CFC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Росстата'!$B$3:$M$3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'Свод Росстата'!$B$13:$M$13</c:f>
              <c:numCache>
                <c:formatCode>0.0%</c:formatCode>
                <c:ptCount val="12"/>
                <c:pt idx="0">
                  <c:v>0.16222713965189864</c:v>
                </c:pt>
                <c:pt idx="1">
                  <c:v>0.15624687457429035</c:v>
                </c:pt>
                <c:pt idx="2">
                  <c:v>0.15419135132587339</c:v>
                </c:pt>
                <c:pt idx="3">
                  <c:v>0.17246365056882423</c:v>
                </c:pt>
                <c:pt idx="4">
                  <c:v>0.1646925777388546</c:v>
                </c:pt>
                <c:pt idx="5">
                  <c:v>0.1591637922321277</c:v>
                </c:pt>
                <c:pt idx="6">
                  <c:v>0.17105172377955499</c:v>
                </c:pt>
                <c:pt idx="7">
                  <c:v>0.17101499281674087</c:v>
                </c:pt>
                <c:pt idx="8">
                  <c:v>0.1730991849733286</c:v>
                </c:pt>
                <c:pt idx="9">
                  <c:v>0.17522235382470547</c:v>
                </c:pt>
                <c:pt idx="10">
                  <c:v>0.19674674486447416</c:v>
                </c:pt>
                <c:pt idx="11">
                  <c:v>0.18642401908084941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558-4A99-A804-9E9A98CFC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325248"/>
        <c:axId val="212325640"/>
      </c:barChart>
      <c:catAx>
        <c:axId val="2123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325640"/>
        <c:crosses val="autoZero"/>
        <c:auto val="1"/>
        <c:lblAlgn val="ctr"/>
        <c:lblOffset val="100"/>
        <c:noMultiLvlLbl val="0"/>
      </c:catAx>
      <c:valAx>
        <c:axId val="21232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32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ГАЭС</c:v>
                </c:pt>
                <c:pt idx="1">
                  <c:v>ГЭС</c:v>
                </c:pt>
                <c:pt idx="2">
                  <c:v>ТЭЦ-ГТУ</c:v>
                </c:pt>
                <c:pt idx="3">
                  <c:v>ТЭЦ-ПГУ</c:v>
                </c:pt>
                <c:pt idx="4">
                  <c:v>ТЭС газ-мазут</c:v>
                </c:pt>
                <c:pt idx="5">
                  <c:v>ТЭС уголь</c:v>
                </c:pt>
                <c:pt idx="6">
                  <c:v>АЭС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-110</c:v>
                </c:pt>
                <c:pt idx="1">
                  <c:v>0</c:v>
                </c:pt>
                <c:pt idx="2">
                  <c:v>0</c:v>
                </c:pt>
                <c:pt idx="3">
                  <c:v>50</c:v>
                </c:pt>
                <c:pt idx="4">
                  <c:v>60</c:v>
                </c:pt>
                <c:pt idx="5">
                  <c:v>75</c:v>
                </c:pt>
                <c:pt idx="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A-4315-8E13-81563D643E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ГАЭС</c:v>
                </c:pt>
                <c:pt idx="1">
                  <c:v>ГЭС</c:v>
                </c:pt>
                <c:pt idx="2">
                  <c:v>ТЭЦ-ГТУ</c:v>
                </c:pt>
                <c:pt idx="3">
                  <c:v>ТЭЦ-ПГУ</c:v>
                </c:pt>
                <c:pt idx="4">
                  <c:v>ТЭС газ-мазут</c:v>
                </c:pt>
                <c:pt idx="5">
                  <c:v>ТЭС уголь</c:v>
                </c:pt>
                <c:pt idx="6">
                  <c:v>АЭС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40</c:v>
                </c:pt>
                <c:pt idx="5">
                  <c:v>25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A-4315-8E13-81563D643EC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ГАЭС</c:v>
                </c:pt>
                <c:pt idx="1">
                  <c:v>ГЭС</c:v>
                </c:pt>
                <c:pt idx="2">
                  <c:v>ТЭЦ-ГТУ</c:v>
                </c:pt>
                <c:pt idx="3">
                  <c:v>ТЭЦ-ПГУ</c:v>
                </c:pt>
                <c:pt idx="4">
                  <c:v>ТЭС газ-мазут</c:v>
                </c:pt>
                <c:pt idx="5">
                  <c:v>ТЭС уголь</c:v>
                </c:pt>
                <c:pt idx="6">
                  <c:v>АЭС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A-4315-8E13-81563D643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237800"/>
        <c:axId val="217238192"/>
        <c:axId val="0"/>
      </c:bar3DChart>
      <c:catAx>
        <c:axId val="217237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238192"/>
        <c:crosses val="autoZero"/>
        <c:auto val="1"/>
        <c:lblAlgn val="ctr"/>
        <c:lblOffset val="100"/>
        <c:noMultiLvlLbl val="0"/>
      </c:catAx>
      <c:valAx>
        <c:axId val="21723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23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A77F5-949E-44BE-9E78-20CF99A3B3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5D01D7-F623-40EE-984D-D0D333879DF9}">
      <dgm:prSet custT="1"/>
      <dgm:spPr/>
      <dgm:t>
        <a:bodyPr/>
        <a:lstStyle/>
        <a:p>
          <a:r>
            <a:rPr lang="ru-RU" sz="2100" b="1" dirty="0" smtClean="0">
              <a:solidFill>
                <a:schemeClr val="bg1"/>
              </a:solidFill>
              <a:latin typeface="+mn-lt"/>
            </a:rPr>
            <a:t>Социально-экономические эффекты. Развития территорий</a:t>
          </a:r>
          <a:endParaRPr lang="ru-RU" sz="2100" b="1" dirty="0">
            <a:solidFill>
              <a:schemeClr val="bg1"/>
            </a:solidFill>
            <a:latin typeface="+mn-lt"/>
          </a:endParaRPr>
        </a:p>
      </dgm:t>
    </dgm:pt>
    <dgm:pt modelId="{0102C77A-55C6-452B-B985-F7B05621B874}" type="parTrans" cxnId="{BD21374E-A475-4EE6-A50E-F4730BE2F9D9}">
      <dgm:prSet/>
      <dgm:spPr/>
      <dgm:t>
        <a:bodyPr/>
        <a:lstStyle/>
        <a:p>
          <a:endParaRPr lang="ru-RU"/>
        </a:p>
      </dgm:t>
    </dgm:pt>
    <dgm:pt modelId="{8DA7DB18-E659-4856-AEF3-383CFCC1D74D}" type="sibTrans" cxnId="{BD21374E-A475-4EE6-A50E-F4730BE2F9D9}">
      <dgm:prSet/>
      <dgm:spPr/>
      <dgm:t>
        <a:bodyPr/>
        <a:lstStyle/>
        <a:p>
          <a:endParaRPr lang="ru-RU"/>
        </a:p>
      </dgm:t>
    </dgm:pt>
    <dgm:pt modelId="{B7490DC9-CBCE-48A5-9470-E3E8EEBD099E}">
      <dgm:prSet custT="1"/>
      <dgm:spPr/>
      <dgm:t>
        <a:bodyPr/>
        <a:lstStyle/>
        <a:p>
          <a:r>
            <a:rPr lang="ru-RU" sz="2100" b="1" dirty="0" smtClean="0">
              <a:solidFill>
                <a:schemeClr val="bg1"/>
              </a:solidFill>
              <a:latin typeface="+mn-lt"/>
            </a:rPr>
            <a:t>Обеспечение соответствия критериям устойчивого развития и декарбонизации экономики</a:t>
          </a:r>
          <a:endParaRPr lang="ru-RU" sz="2100" b="1" dirty="0">
            <a:solidFill>
              <a:schemeClr val="bg1"/>
            </a:solidFill>
            <a:latin typeface="+mn-lt"/>
          </a:endParaRPr>
        </a:p>
      </dgm:t>
    </dgm:pt>
    <dgm:pt modelId="{EDFF90EE-4A43-488A-B496-6B9C75129B6D}" type="parTrans" cxnId="{EC1656DB-6604-42B8-B8FF-01A3ED0F9DD0}">
      <dgm:prSet/>
      <dgm:spPr/>
      <dgm:t>
        <a:bodyPr/>
        <a:lstStyle/>
        <a:p>
          <a:endParaRPr lang="ru-RU"/>
        </a:p>
      </dgm:t>
    </dgm:pt>
    <dgm:pt modelId="{22C9B2D9-1450-4B84-8E93-38EAA9F0137B}" type="sibTrans" cxnId="{EC1656DB-6604-42B8-B8FF-01A3ED0F9DD0}">
      <dgm:prSet/>
      <dgm:spPr/>
      <dgm:t>
        <a:bodyPr/>
        <a:lstStyle/>
        <a:p>
          <a:endParaRPr lang="ru-RU"/>
        </a:p>
      </dgm:t>
    </dgm:pt>
    <dgm:pt modelId="{2870E4F7-FA93-4F75-856E-1F03E94C665F}">
      <dgm:prSet custT="1"/>
      <dgm:spPr/>
      <dgm:t>
        <a:bodyPr/>
        <a:lstStyle/>
        <a:p>
          <a:r>
            <a:rPr lang="ru-RU" sz="2100" b="1" dirty="0" smtClean="0">
              <a:solidFill>
                <a:schemeClr val="bg1"/>
              </a:solidFill>
              <a:latin typeface="+mn-lt"/>
            </a:rPr>
            <a:t>Обеспечение развития отечественной  промышленности и экспорта</a:t>
          </a:r>
          <a:endParaRPr lang="ru-RU" sz="2100" b="1" dirty="0">
            <a:solidFill>
              <a:schemeClr val="bg1"/>
            </a:solidFill>
            <a:latin typeface="+mn-lt"/>
          </a:endParaRPr>
        </a:p>
      </dgm:t>
    </dgm:pt>
    <dgm:pt modelId="{171039CA-4A45-4E96-9CC3-A88EA00EADC6}" type="parTrans" cxnId="{D5FDA83A-3AA9-45FB-A7ED-425CB2127768}">
      <dgm:prSet/>
      <dgm:spPr/>
      <dgm:t>
        <a:bodyPr/>
        <a:lstStyle/>
        <a:p>
          <a:endParaRPr lang="ru-RU"/>
        </a:p>
      </dgm:t>
    </dgm:pt>
    <dgm:pt modelId="{9234CDD5-6B51-4BF3-814B-C28AD6ECC01D}" type="sibTrans" cxnId="{D5FDA83A-3AA9-45FB-A7ED-425CB2127768}">
      <dgm:prSet/>
      <dgm:spPr/>
      <dgm:t>
        <a:bodyPr/>
        <a:lstStyle/>
        <a:p>
          <a:endParaRPr lang="ru-RU"/>
        </a:p>
      </dgm:t>
    </dgm:pt>
    <dgm:pt modelId="{8D599087-10D0-412A-83B3-4F393B73BD8A}" type="pres">
      <dgm:prSet presAssocID="{29FA77F5-949E-44BE-9E78-20CF99A3B3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155D28-879D-4CE9-835E-A2D37F67B29E}" type="pres">
      <dgm:prSet presAssocID="{C25D01D7-F623-40EE-984D-D0D333879D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5D606-9F56-432B-B5FD-1FD738EB44CF}" type="pres">
      <dgm:prSet presAssocID="{8DA7DB18-E659-4856-AEF3-383CFCC1D74D}" presName="spacer" presStyleCnt="0"/>
      <dgm:spPr/>
      <dgm:t>
        <a:bodyPr/>
        <a:lstStyle/>
        <a:p>
          <a:endParaRPr lang="ru-RU"/>
        </a:p>
      </dgm:t>
    </dgm:pt>
    <dgm:pt modelId="{EACC6006-67EA-4A8F-9AFE-22263769C5C7}" type="pres">
      <dgm:prSet presAssocID="{B7490DC9-CBCE-48A5-9470-E3E8EEBD099E}" presName="parentText" presStyleLbl="node1" presStyleIdx="1" presStyleCnt="3" custLinFactY="871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91F90-D603-4FDF-A756-067EE9B7C69C}" type="pres">
      <dgm:prSet presAssocID="{22C9B2D9-1450-4B84-8E93-38EAA9F0137B}" presName="spacer" presStyleCnt="0"/>
      <dgm:spPr/>
      <dgm:t>
        <a:bodyPr/>
        <a:lstStyle/>
        <a:p>
          <a:endParaRPr lang="ru-RU"/>
        </a:p>
      </dgm:t>
    </dgm:pt>
    <dgm:pt modelId="{86308A77-5805-4D3F-B6AE-A7431A8D19D8}" type="pres">
      <dgm:prSet presAssocID="{2870E4F7-FA93-4F75-856E-1F03E94C665F}" presName="parentText" presStyleLbl="node1" presStyleIdx="2" presStyleCnt="3" custScaleX="101248" custLinFactY="-10485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21374E-A475-4EE6-A50E-F4730BE2F9D9}" srcId="{29FA77F5-949E-44BE-9E78-20CF99A3B3FC}" destId="{C25D01D7-F623-40EE-984D-D0D333879DF9}" srcOrd="0" destOrd="0" parTransId="{0102C77A-55C6-452B-B985-F7B05621B874}" sibTransId="{8DA7DB18-E659-4856-AEF3-383CFCC1D74D}"/>
    <dgm:cxn modelId="{D5FDA83A-3AA9-45FB-A7ED-425CB2127768}" srcId="{29FA77F5-949E-44BE-9E78-20CF99A3B3FC}" destId="{2870E4F7-FA93-4F75-856E-1F03E94C665F}" srcOrd="2" destOrd="0" parTransId="{171039CA-4A45-4E96-9CC3-A88EA00EADC6}" sibTransId="{9234CDD5-6B51-4BF3-814B-C28AD6ECC01D}"/>
    <dgm:cxn modelId="{618A3322-5C24-4816-9D19-04046E06C481}" type="presOf" srcId="{29FA77F5-949E-44BE-9E78-20CF99A3B3FC}" destId="{8D599087-10D0-412A-83B3-4F393B73BD8A}" srcOrd="0" destOrd="0" presId="urn:microsoft.com/office/officeart/2005/8/layout/vList2"/>
    <dgm:cxn modelId="{EC1656DB-6604-42B8-B8FF-01A3ED0F9DD0}" srcId="{29FA77F5-949E-44BE-9E78-20CF99A3B3FC}" destId="{B7490DC9-CBCE-48A5-9470-E3E8EEBD099E}" srcOrd="1" destOrd="0" parTransId="{EDFF90EE-4A43-488A-B496-6B9C75129B6D}" sibTransId="{22C9B2D9-1450-4B84-8E93-38EAA9F0137B}"/>
    <dgm:cxn modelId="{FFC29F16-7C39-434F-9B7D-0370A9CB9AD3}" type="presOf" srcId="{2870E4F7-FA93-4F75-856E-1F03E94C665F}" destId="{86308A77-5805-4D3F-B6AE-A7431A8D19D8}" srcOrd="0" destOrd="0" presId="urn:microsoft.com/office/officeart/2005/8/layout/vList2"/>
    <dgm:cxn modelId="{32EBD5B6-1101-4587-A4A7-ACE8C2E7EEE9}" type="presOf" srcId="{C25D01D7-F623-40EE-984D-D0D333879DF9}" destId="{7A155D28-879D-4CE9-835E-A2D37F67B29E}" srcOrd="0" destOrd="0" presId="urn:microsoft.com/office/officeart/2005/8/layout/vList2"/>
    <dgm:cxn modelId="{5AB793EF-FD52-4369-844E-4DCCC8A6EC86}" type="presOf" srcId="{B7490DC9-CBCE-48A5-9470-E3E8EEBD099E}" destId="{EACC6006-67EA-4A8F-9AFE-22263769C5C7}" srcOrd="0" destOrd="0" presId="urn:microsoft.com/office/officeart/2005/8/layout/vList2"/>
    <dgm:cxn modelId="{1FFAFA51-0B28-4C4F-99C9-D0F4D94DF15F}" type="presParOf" srcId="{8D599087-10D0-412A-83B3-4F393B73BD8A}" destId="{7A155D28-879D-4CE9-835E-A2D37F67B29E}" srcOrd="0" destOrd="0" presId="urn:microsoft.com/office/officeart/2005/8/layout/vList2"/>
    <dgm:cxn modelId="{584E6EC6-8561-4231-88B4-B479A4A221D7}" type="presParOf" srcId="{8D599087-10D0-412A-83B3-4F393B73BD8A}" destId="{95E5D606-9F56-432B-B5FD-1FD738EB44CF}" srcOrd="1" destOrd="0" presId="urn:microsoft.com/office/officeart/2005/8/layout/vList2"/>
    <dgm:cxn modelId="{4111997A-FD0B-4084-B542-5715BE6A8008}" type="presParOf" srcId="{8D599087-10D0-412A-83B3-4F393B73BD8A}" destId="{EACC6006-67EA-4A8F-9AFE-22263769C5C7}" srcOrd="2" destOrd="0" presId="urn:microsoft.com/office/officeart/2005/8/layout/vList2"/>
    <dgm:cxn modelId="{EE5C9CA2-D253-4D2D-88E0-06AAD489600B}" type="presParOf" srcId="{8D599087-10D0-412A-83B3-4F393B73BD8A}" destId="{B1391F90-D603-4FDF-A756-067EE9B7C69C}" srcOrd="3" destOrd="0" presId="urn:microsoft.com/office/officeart/2005/8/layout/vList2"/>
    <dgm:cxn modelId="{D3FF2F57-3495-4462-8365-9C614170F6D1}" type="presParOf" srcId="{8D599087-10D0-412A-83B3-4F393B73BD8A}" destId="{86308A77-5805-4D3F-B6AE-A7431A8D19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1852E-340A-4E0B-9A4D-29EF11E9B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8385C-5BC5-40AA-A02D-5743E74AD08D}">
      <dgm:prSet phldrT="[Текст]" custT="1"/>
      <dgm:spPr/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1. </a:t>
          </a:r>
          <a:r>
            <a:rPr lang="ru-RU" sz="2100" b="1" dirty="0" smtClean="0">
              <a:solidFill>
                <a:schemeClr val="bg1"/>
              </a:solidFill>
              <a:latin typeface="+mn-lt"/>
            </a:rPr>
            <a:t>Создание мелиоративных,  ирригационных систем и  систем водоснабжения</a:t>
          </a:r>
          <a:endParaRPr lang="ru-RU" sz="2100" b="1" dirty="0">
            <a:solidFill>
              <a:schemeClr val="bg1"/>
            </a:solidFill>
            <a:latin typeface="+mn-lt"/>
          </a:endParaRPr>
        </a:p>
      </dgm:t>
    </dgm:pt>
    <dgm:pt modelId="{0C1D4A05-25A3-492C-B936-4DA38B3D85AF}" type="parTrans" cxnId="{7C64B2BF-3A6D-4B78-BF8B-C748C09FE405}">
      <dgm:prSet/>
      <dgm:spPr/>
      <dgm:t>
        <a:bodyPr/>
        <a:lstStyle/>
        <a:p>
          <a:endParaRPr lang="ru-RU"/>
        </a:p>
      </dgm:t>
    </dgm:pt>
    <dgm:pt modelId="{AF8D113F-E560-4BD4-87EB-20CD730FD295}" type="sibTrans" cxnId="{7C64B2BF-3A6D-4B78-BF8B-C748C09FE405}">
      <dgm:prSet/>
      <dgm:spPr/>
      <dgm:t>
        <a:bodyPr/>
        <a:lstStyle/>
        <a:p>
          <a:endParaRPr lang="ru-RU"/>
        </a:p>
      </dgm:t>
    </dgm:pt>
    <dgm:pt modelId="{38B8D8AE-676F-4F09-A3ED-ABD484862A8F}">
      <dgm:prSet phldrT="[Текст]" custT="1"/>
      <dgm:spPr/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2. </a:t>
          </a:r>
          <a:r>
            <a:rPr lang="ru-RU" sz="2100" b="1" dirty="0" smtClean="0">
              <a:solidFill>
                <a:schemeClr val="bg1"/>
              </a:solidFill>
              <a:latin typeface="+mn-lt"/>
            </a:rPr>
            <a:t>Развитие транспортной инфраструктуры </a:t>
          </a:r>
          <a:endParaRPr lang="ru-RU" sz="2100" b="1" dirty="0">
            <a:solidFill>
              <a:schemeClr val="bg1"/>
            </a:solidFill>
            <a:latin typeface="+mn-lt"/>
          </a:endParaRPr>
        </a:p>
      </dgm:t>
    </dgm:pt>
    <dgm:pt modelId="{4AB2FC51-B50D-4323-8D99-311E78884491}" type="parTrans" cxnId="{2EA04A6B-3EA3-4353-BE62-EF8F2FF0FC55}">
      <dgm:prSet/>
      <dgm:spPr/>
      <dgm:t>
        <a:bodyPr/>
        <a:lstStyle/>
        <a:p>
          <a:endParaRPr lang="ru-RU"/>
        </a:p>
      </dgm:t>
    </dgm:pt>
    <dgm:pt modelId="{1F422072-2E77-4CA9-B26C-89F74D193D03}" type="sibTrans" cxnId="{2EA04A6B-3EA3-4353-BE62-EF8F2FF0FC55}">
      <dgm:prSet/>
      <dgm:spPr/>
      <dgm:t>
        <a:bodyPr/>
        <a:lstStyle/>
        <a:p>
          <a:endParaRPr lang="ru-RU"/>
        </a:p>
      </dgm:t>
    </dgm:pt>
    <dgm:pt modelId="{A69B0078-72DC-4128-B184-4C9A0C6FFE28}">
      <dgm:prSet phldrT="[Текст]" custT="1"/>
      <dgm:spPr/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3. </a:t>
          </a:r>
          <a:r>
            <a:rPr lang="ru-RU" sz="2100" b="1" dirty="0" smtClean="0">
              <a:solidFill>
                <a:schemeClr val="bg1"/>
              </a:solidFill>
              <a:latin typeface="+mn-lt"/>
            </a:rPr>
            <a:t>Защита от наводнений  и регулирование стока рек</a:t>
          </a:r>
          <a:endParaRPr lang="ru-RU" sz="2100" b="1" dirty="0">
            <a:solidFill>
              <a:schemeClr val="bg1"/>
            </a:solidFill>
            <a:latin typeface="+mn-lt"/>
          </a:endParaRPr>
        </a:p>
      </dgm:t>
    </dgm:pt>
    <dgm:pt modelId="{9DF4159E-1D8C-4E1B-B1EA-F14395A523BC}" type="parTrans" cxnId="{18030AA3-DF9B-4DB0-AD6B-14BDB8846061}">
      <dgm:prSet/>
      <dgm:spPr/>
      <dgm:t>
        <a:bodyPr/>
        <a:lstStyle/>
        <a:p>
          <a:endParaRPr lang="ru-RU"/>
        </a:p>
      </dgm:t>
    </dgm:pt>
    <dgm:pt modelId="{E9B33AAE-202D-478D-B14F-ED41AA11A382}" type="sibTrans" cxnId="{18030AA3-DF9B-4DB0-AD6B-14BDB8846061}">
      <dgm:prSet/>
      <dgm:spPr/>
      <dgm:t>
        <a:bodyPr/>
        <a:lstStyle/>
        <a:p>
          <a:endParaRPr lang="ru-RU"/>
        </a:p>
      </dgm:t>
    </dgm:pt>
    <dgm:pt modelId="{547D66F9-09C2-43B9-BADC-7483B84D6CB6}">
      <dgm:prSet phldrT="[Текст]" custT="1"/>
      <dgm:spPr/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4. </a:t>
          </a:r>
          <a:r>
            <a:rPr lang="ru-RU" sz="2100" b="1" dirty="0" smtClean="0">
              <a:solidFill>
                <a:schemeClr val="bg1"/>
              </a:solidFill>
              <a:latin typeface="+mn-lt"/>
            </a:rPr>
            <a:t>Развитие сельского и рыбного хозяйства </a:t>
          </a:r>
          <a:endParaRPr lang="ru-RU" sz="2100" b="1" dirty="0">
            <a:solidFill>
              <a:schemeClr val="bg1"/>
            </a:solidFill>
            <a:latin typeface="+mn-lt"/>
          </a:endParaRPr>
        </a:p>
      </dgm:t>
    </dgm:pt>
    <dgm:pt modelId="{81EBA1AD-D29F-41E1-B1E9-26DD9DB1FE0D}" type="parTrans" cxnId="{D9571DA2-B578-4041-8542-92D18E4DCEF0}">
      <dgm:prSet/>
      <dgm:spPr/>
      <dgm:t>
        <a:bodyPr/>
        <a:lstStyle/>
        <a:p>
          <a:endParaRPr lang="ru-RU"/>
        </a:p>
      </dgm:t>
    </dgm:pt>
    <dgm:pt modelId="{3303C4FC-EC27-46E3-B0EF-5D137DF65DF6}" type="sibTrans" cxnId="{D9571DA2-B578-4041-8542-92D18E4DCEF0}">
      <dgm:prSet/>
      <dgm:spPr/>
      <dgm:t>
        <a:bodyPr/>
        <a:lstStyle/>
        <a:p>
          <a:endParaRPr lang="ru-RU"/>
        </a:p>
      </dgm:t>
    </dgm:pt>
    <dgm:pt modelId="{680658AF-6EBC-47CE-AAFD-B4F30E7B1353}">
      <dgm:prSet phldrT="[Текст]" custT="1"/>
      <dgm:spPr/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5. </a:t>
          </a:r>
          <a:r>
            <a:rPr lang="ru-RU" sz="2100" b="1" dirty="0" smtClean="0">
              <a:solidFill>
                <a:schemeClr val="bg1"/>
              </a:solidFill>
              <a:latin typeface="+mn-lt"/>
            </a:rPr>
            <a:t>Развитие науки, образования и других сфер при реализации проектов крупных ГЭС</a:t>
          </a:r>
          <a:endParaRPr lang="ru-RU" sz="2100" b="1" dirty="0">
            <a:solidFill>
              <a:schemeClr val="bg1"/>
            </a:solidFill>
            <a:latin typeface="+mn-lt"/>
          </a:endParaRPr>
        </a:p>
      </dgm:t>
    </dgm:pt>
    <dgm:pt modelId="{1F53CC5A-C6DD-4BBE-9D3B-B4350C30EF3E}" type="parTrans" cxnId="{89012D0A-C793-478B-B771-7ADCEC383118}">
      <dgm:prSet/>
      <dgm:spPr/>
      <dgm:t>
        <a:bodyPr/>
        <a:lstStyle/>
        <a:p>
          <a:endParaRPr lang="ru-RU"/>
        </a:p>
      </dgm:t>
    </dgm:pt>
    <dgm:pt modelId="{E57D3D21-9CD0-4DFF-8516-5AA6CFC7965F}" type="sibTrans" cxnId="{89012D0A-C793-478B-B771-7ADCEC383118}">
      <dgm:prSet/>
      <dgm:spPr/>
      <dgm:t>
        <a:bodyPr/>
        <a:lstStyle/>
        <a:p>
          <a:endParaRPr lang="ru-RU"/>
        </a:p>
      </dgm:t>
    </dgm:pt>
    <dgm:pt modelId="{281BCB5F-EA6A-4BF1-BDED-C0A5170DB875}" type="pres">
      <dgm:prSet presAssocID="{E8A1852E-340A-4E0B-9A4D-29EF11E9B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6ACAAE-FAFF-4A6F-85B6-742BBE1BF758}" type="pres">
      <dgm:prSet presAssocID="{22F8385C-5BC5-40AA-A02D-5743E74AD08D}" presName="parentText" presStyleLbl="node1" presStyleIdx="0" presStyleCnt="5" custLinFactY="-56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AF54C-C88A-48FC-BD4D-03D257FB8A9D}" type="pres">
      <dgm:prSet presAssocID="{AF8D113F-E560-4BD4-87EB-20CD730FD295}" presName="spacer" presStyleCnt="0"/>
      <dgm:spPr/>
    </dgm:pt>
    <dgm:pt modelId="{794054FA-417E-4087-BF53-05DAC03CFE20}" type="pres">
      <dgm:prSet presAssocID="{38B8D8AE-676F-4F09-A3ED-ABD484862A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364AE-A676-492E-82E7-0D0D815126D5}" type="pres">
      <dgm:prSet presAssocID="{1F422072-2E77-4CA9-B26C-89F74D193D03}" presName="spacer" presStyleCnt="0"/>
      <dgm:spPr/>
    </dgm:pt>
    <dgm:pt modelId="{A87BFF96-5E59-43C4-A48E-521BC6DECBFB}" type="pres">
      <dgm:prSet presAssocID="{A69B0078-72DC-4128-B184-4C9A0C6FFE2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BBA3F-7815-4818-9BBA-E43842AF675B}" type="pres">
      <dgm:prSet presAssocID="{E9B33AAE-202D-478D-B14F-ED41AA11A382}" presName="spacer" presStyleCnt="0"/>
      <dgm:spPr/>
    </dgm:pt>
    <dgm:pt modelId="{DB9F3CAA-0598-4CFA-9DBA-CB6785EB2257}" type="pres">
      <dgm:prSet presAssocID="{547D66F9-09C2-43B9-BADC-7483B84D6C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BD4F9-8215-45AD-B0CE-EE7F898D5608}" type="pres">
      <dgm:prSet presAssocID="{3303C4FC-EC27-46E3-B0EF-5D137DF65DF6}" presName="spacer" presStyleCnt="0"/>
      <dgm:spPr/>
    </dgm:pt>
    <dgm:pt modelId="{CBE76B3C-7589-4695-9652-72BA93DBEE37}" type="pres">
      <dgm:prSet presAssocID="{680658AF-6EBC-47CE-AAFD-B4F30E7B135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030AA3-DF9B-4DB0-AD6B-14BDB8846061}" srcId="{E8A1852E-340A-4E0B-9A4D-29EF11E9B854}" destId="{A69B0078-72DC-4128-B184-4C9A0C6FFE28}" srcOrd="2" destOrd="0" parTransId="{9DF4159E-1D8C-4E1B-B1EA-F14395A523BC}" sibTransId="{E9B33AAE-202D-478D-B14F-ED41AA11A382}"/>
    <dgm:cxn modelId="{1D1ACB12-2A30-4E7F-BDB0-E4B9698DF516}" type="presOf" srcId="{E8A1852E-340A-4E0B-9A4D-29EF11E9B854}" destId="{281BCB5F-EA6A-4BF1-BDED-C0A5170DB875}" srcOrd="0" destOrd="0" presId="urn:microsoft.com/office/officeart/2005/8/layout/vList2"/>
    <dgm:cxn modelId="{A1E9AA2B-69D8-479C-B25E-FE84B81DDFC0}" type="presOf" srcId="{A69B0078-72DC-4128-B184-4C9A0C6FFE28}" destId="{A87BFF96-5E59-43C4-A48E-521BC6DECBFB}" srcOrd="0" destOrd="0" presId="urn:microsoft.com/office/officeart/2005/8/layout/vList2"/>
    <dgm:cxn modelId="{D9571DA2-B578-4041-8542-92D18E4DCEF0}" srcId="{E8A1852E-340A-4E0B-9A4D-29EF11E9B854}" destId="{547D66F9-09C2-43B9-BADC-7483B84D6CB6}" srcOrd="3" destOrd="0" parTransId="{81EBA1AD-D29F-41E1-B1E9-26DD9DB1FE0D}" sibTransId="{3303C4FC-EC27-46E3-B0EF-5D137DF65DF6}"/>
    <dgm:cxn modelId="{B424410A-7996-4817-A90E-451D80DA8802}" type="presOf" srcId="{22F8385C-5BC5-40AA-A02D-5743E74AD08D}" destId="{746ACAAE-FAFF-4A6F-85B6-742BBE1BF758}" srcOrd="0" destOrd="0" presId="urn:microsoft.com/office/officeart/2005/8/layout/vList2"/>
    <dgm:cxn modelId="{9C6BAAC7-E49D-41BF-BA6A-B62C00017631}" type="presOf" srcId="{680658AF-6EBC-47CE-AAFD-B4F30E7B1353}" destId="{CBE76B3C-7589-4695-9652-72BA93DBEE37}" srcOrd="0" destOrd="0" presId="urn:microsoft.com/office/officeart/2005/8/layout/vList2"/>
    <dgm:cxn modelId="{2EA04A6B-3EA3-4353-BE62-EF8F2FF0FC55}" srcId="{E8A1852E-340A-4E0B-9A4D-29EF11E9B854}" destId="{38B8D8AE-676F-4F09-A3ED-ABD484862A8F}" srcOrd="1" destOrd="0" parTransId="{4AB2FC51-B50D-4323-8D99-311E78884491}" sibTransId="{1F422072-2E77-4CA9-B26C-89F74D193D03}"/>
    <dgm:cxn modelId="{CC141EA9-40D3-41D4-B6F6-F1E2DA9A1E5A}" type="presOf" srcId="{38B8D8AE-676F-4F09-A3ED-ABD484862A8F}" destId="{794054FA-417E-4087-BF53-05DAC03CFE20}" srcOrd="0" destOrd="0" presId="urn:microsoft.com/office/officeart/2005/8/layout/vList2"/>
    <dgm:cxn modelId="{7C64B2BF-3A6D-4B78-BF8B-C748C09FE405}" srcId="{E8A1852E-340A-4E0B-9A4D-29EF11E9B854}" destId="{22F8385C-5BC5-40AA-A02D-5743E74AD08D}" srcOrd="0" destOrd="0" parTransId="{0C1D4A05-25A3-492C-B936-4DA38B3D85AF}" sibTransId="{AF8D113F-E560-4BD4-87EB-20CD730FD295}"/>
    <dgm:cxn modelId="{B37A1431-09E4-4346-B5D1-48635D35E614}" type="presOf" srcId="{547D66F9-09C2-43B9-BADC-7483B84D6CB6}" destId="{DB9F3CAA-0598-4CFA-9DBA-CB6785EB2257}" srcOrd="0" destOrd="0" presId="urn:microsoft.com/office/officeart/2005/8/layout/vList2"/>
    <dgm:cxn modelId="{89012D0A-C793-478B-B771-7ADCEC383118}" srcId="{E8A1852E-340A-4E0B-9A4D-29EF11E9B854}" destId="{680658AF-6EBC-47CE-AAFD-B4F30E7B1353}" srcOrd="4" destOrd="0" parTransId="{1F53CC5A-C6DD-4BBE-9D3B-B4350C30EF3E}" sibTransId="{E57D3D21-9CD0-4DFF-8516-5AA6CFC7965F}"/>
    <dgm:cxn modelId="{1650C910-DAD6-41B1-B3ED-02B37935EDC4}" type="presParOf" srcId="{281BCB5F-EA6A-4BF1-BDED-C0A5170DB875}" destId="{746ACAAE-FAFF-4A6F-85B6-742BBE1BF758}" srcOrd="0" destOrd="0" presId="urn:microsoft.com/office/officeart/2005/8/layout/vList2"/>
    <dgm:cxn modelId="{025D0043-D2A6-4A5B-95C5-5220D9F079CE}" type="presParOf" srcId="{281BCB5F-EA6A-4BF1-BDED-C0A5170DB875}" destId="{81CAF54C-C88A-48FC-BD4D-03D257FB8A9D}" srcOrd="1" destOrd="0" presId="urn:microsoft.com/office/officeart/2005/8/layout/vList2"/>
    <dgm:cxn modelId="{6E237821-D8BE-4636-BE25-9258B52A3866}" type="presParOf" srcId="{281BCB5F-EA6A-4BF1-BDED-C0A5170DB875}" destId="{794054FA-417E-4087-BF53-05DAC03CFE20}" srcOrd="2" destOrd="0" presId="urn:microsoft.com/office/officeart/2005/8/layout/vList2"/>
    <dgm:cxn modelId="{EF6DF342-D312-4155-81BC-ABE59323092E}" type="presParOf" srcId="{281BCB5F-EA6A-4BF1-BDED-C0A5170DB875}" destId="{F0E364AE-A676-492E-82E7-0D0D815126D5}" srcOrd="3" destOrd="0" presId="urn:microsoft.com/office/officeart/2005/8/layout/vList2"/>
    <dgm:cxn modelId="{BEDA18E1-BF39-4FCE-B667-3AE679B57388}" type="presParOf" srcId="{281BCB5F-EA6A-4BF1-BDED-C0A5170DB875}" destId="{A87BFF96-5E59-43C4-A48E-521BC6DECBFB}" srcOrd="4" destOrd="0" presId="urn:microsoft.com/office/officeart/2005/8/layout/vList2"/>
    <dgm:cxn modelId="{C1A56781-C5E5-4D22-A014-FA364FAB8540}" type="presParOf" srcId="{281BCB5F-EA6A-4BF1-BDED-C0A5170DB875}" destId="{644BBA3F-7815-4818-9BBA-E43842AF675B}" srcOrd="5" destOrd="0" presId="urn:microsoft.com/office/officeart/2005/8/layout/vList2"/>
    <dgm:cxn modelId="{271B9707-94C1-42A6-B0C9-7374995C8E73}" type="presParOf" srcId="{281BCB5F-EA6A-4BF1-BDED-C0A5170DB875}" destId="{DB9F3CAA-0598-4CFA-9DBA-CB6785EB2257}" srcOrd="6" destOrd="0" presId="urn:microsoft.com/office/officeart/2005/8/layout/vList2"/>
    <dgm:cxn modelId="{CFB9620E-D90C-4B22-9D7A-246F1D9B9B7F}" type="presParOf" srcId="{281BCB5F-EA6A-4BF1-BDED-C0A5170DB875}" destId="{091BD4F9-8215-45AD-B0CE-EE7F898D5608}" srcOrd="7" destOrd="0" presId="urn:microsoft.com/office/officeart/2005/8/layout/vList2"/>
    <dgm:cxn modelId="{1EEBA367-3547-4010-8E66-ACDE4A898E0F}" type="presParOf" srcId="{281BCB5F-EA6A-4BF1-BDED-C0A5170DB875}" destId="{CBE76B3C-7589-4695-9652-72BA93DBEE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55D28-879D-4CE9-835E-A2D37F67B29E}">
      <dsp:nvSpPr>
        <dsp:cNvPr id="0" name=""/>
        <dsp:cNvSpPr/>
      </dsp:nvSpPr>
      <dsp:spPr>
        <a:xfrm>
          <a:off x="0" y="7293"/>
          <a:ext cx="8449711" cy="831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latin typeface="+mn-lt"/>
            </a:rPr>
            <a:t>Социально-экономические эффекты. Развития территорий</a:t>
          </a:r>
          <a:endParaRPr lang="ru-RU" sz="2100" b="1" kern="1200" dirty="0">
            <a:solidFill>
              <a:schemeClr val="bg1"/>
            </a:solidFill>
            <a:latin typeface="+mn-lt"/>
          </a:endParaRPr>
        </a:p>
      </dsp:txBody>
      <dsp:txXfrm>
        <a:off x="40597" y="47890"/>
        <a:ext cx="8368517" cy="750438"/>
      </dsp:txXfrm>
    </dsp:sp>
    <dsp:sp modelId="{EACC6006-67EA-4A8F-9AFE-22263769C5C7}">
      <dsp:nvSpPr>
        <dsp:cNvPr id="0" name=""/>
        <dsp:cNvSpPr/>
      </dsp:nvSpPr>
      <dsp:spPr>
        <a:xfrm>
          <a:off x="0" y="1592562"/>
          <a:ext cx="8449711" cy="831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latin typeface="+mn-lt"/>
            </a:rPr>
            <a:t>Обеспечение соответствия критериям устойчивого развития и декарбонизации экономики</a:t>
          </a:r>
          <a:endParaRPr lang="ru-RU" sz="2100" b="1" kern="1200" dirty="0">
            <a:solidFill>
              <a:schemeClr val="bg1"/>
            </a:solidFill>
            <a:latin typeface="+mn-lt"/>
          </a:endParaRPr>
        </a:p>
      </dsp:txBody>
      <dsp:txXfrm>
        <a:off x="40597" y="1633159"/>
        <a:ext cx="8368517" cy="750438"/>
      </dsp:txXfrm>
    </dsp:sp>
    <dsp:sp modelId="{86308A77-5805-4D3F-B6AE-A7431A8D19D8}">
      <dsp:nvSpPr>
        <dsp:cNvPr id="0" name=""/>
        <dsp:cNvSpPr/>
      </dsp:nvSpPr>
      <dsp:spPr>
        <a:xfrm>
          <a:off x="0" y="798516"/>
          <a:ext cx="8449711" cy="831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latin typeface="+mn-lt"/>
            </a:rPr>
            <a:t>Обеспечение развития отечественной  промышленности и экспорта</a:t>
          </a:r>
          <a:endParaRPr lang="ru-RU" sz="2100" b="1" kern="1200" dirty="0">
            <a:solidFill>
              <a:schemeClr val="bg1"/>
            </a:solidFill>
            <a:latin typeface="+mn-lt"/>
          </a:endParaRPr>
        </a:p>
      </dsp:txBody>
      <dsp:txXfrm>
        <a:off x="40597" y="839113"/>
        <a:ext cx="8368517" cy="750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ACAAE-FAFF-4A6F-85B6-742BBE1BF758}">
      <dsp:nvSpPr>
        <dsp:cNvPr id="0" name=""/>
        <dsp:cNvSpPr/>
      </dsp:nvSpPr>
      <dsp:spPr>
        <a:xfrm>
          <a:off x="0" y="0"/>
          <a:ext cx="11417101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1. </a:t>
          </a:r>
          <a:r>
            <a:rPr lang="ru-RU" sz="2100" b="1" kern="1200" dirty="0" smtClean="0">
              <a:solidFill>
                <a:schemeClr val="bg1"/>
              </a:solidFill>
              <a:latin typeface="+mn-lt"/>
            </a:rPr>
            <a:t>Создание мелиоративных,  ирригационных систем и  систем водоснабжения</a:t>
          </a:r>
          <a:endParaRPr lang="ru-RU" sz="2100" b="1" kern="1200" dirty="0">
            <a:solidFill>
              <a:schemeClr val="bg1"/>
            </a:solidFill>
            <a:latin typeface="+mn-lt"/>
          </a:endParaRPr>
        </a:p>
      </dsp:txBody>
      <dsp:txXfrm>
        <a:off x="24674" y="24674"/>
        <a:ext cx="11367753" cy="456092"/>
      </dsp:txXfrm>
    </dsp:sp>
    <dsp:sp modelId="{794054FA-417E-4087-BF53-05DAC03CFE20}">
      <dsp:nvSpPr>
        <dsp:cNvPr id="0" name=""/>
        <dsp:cNvSpPr/>
      </dsp:nvSpPr>
      <dsp:spPr>
        <a:xfrm>
          <a:off x="0" y="609917"/>
          <a:ext cx="11417101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2. </a:t>
          </a:r>
          <a:r>
            <a:rPr lang="ru-RU" sz="2100" b="1" kern="1200" dirty="0" smtClean="0">
              <a:solidFill>
                <a:schemeClr val="bg1"/>
              </a:solidFill>
              <a:latin typeface="+mn-lt"/>
            </a:rPr>
            <a:t>Развитие транспортной инфраструктуры </a:t>
          </a:r>
          <a:endParaRPr lang="ru-RU" sz="2100" b="1" kern="1200" dirty="0">
            <a:solidFill>
              <a:schemeClr val="bg1"/>
            </a:solidFill>
            <a:latin typeface="+mn-lt"/>
          </a:endParaRPr>
        </a:p>
      </dsp:txBody>
      <dsp:txXfrm>
        <a:off x="24674" y="634591"/>
        <a:ext cx="11367753" cy="456092"/>
      </dsp:txXfrm>
    </dsp:sp>
    <dsp:sp modelId="{A87BFF96-5E59-43C4-A48E-521BC6DECBFB}">
      <dsp:nvSpPr>
        <dsp:cNvPr id="0" name=""/>
        <dsp:cNvSpPr/>
      </dsp:nvSpPr>
      <dsp:spPr>
        <a:xfrm>
          <a:off x="0" y="1193117"/>
          <a:ext cx="11417101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3. </a:t>
          </a:r>
          <a:r>
            <a:rPr lang="ru-RU" sz="2100" b="1" kern="1200" dirty="0" smtClean="0">
              <a:solidFill>
                <a:schemeClr val="bg1"/>
              </a:solidFill>
              <a:latin typeface="+mn-lt"/>
            </a:rPr>
            <a:t>Защита от наводнений  и регулирование стока рек</a:t>
          </a:r>
          <a:endParaRPr lang="ru-RU" sz="2100" b="1" kern="1200" dirty="0">
            <a:solidFill>
              <a:schemeClr val="bg1"/>
            </a:solidFill>
            <a:latin typeface="+mn-lt"/>
          </a:endParaRPr>
        </a:p>
      </dsp:txBody>
      <dsp:txXfrm>
        <a:off x="24674" y="1217791"/>
        <a:ext cx="11367753" cy="456092"/>
      </dsp:txXfrm>
    </dsp:sp>
    <dsp:sp modelId="{DB9F3CAA-0598-4CFA-9DBA-CB6785EB2257}">
      <dsp:nvSpPr>
        <dsp:cNvPr id="0" name=""/>
        <dsp:cNvSpPr/>
      </dsp:nvSpPr>
      <dsp:spPr>
        <a:xfrm>
          <a:off x="0" y="1776318"/>
          <a:ext cx="11417101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4. </a:t>
          </a:r>
          <a:r>
            <a:rPr lang="ru-RU" sz="2100" b="1" kern="1200" dirty="0" smtClean="0">
              <a:solidFill>
                <a:schemeClr val="bg1"/>
              </a:solidFill>
              <a:latin typeface="+mn-lt"/>
            </a:rPr>
            <a:t>Развитие сельского и рыбного хозяйства </a:t>
          </a:r>
          <a:endParaRPr lang="ru-RU" sz="2100" b="1" kern="1200" dirty="0">
            <a:solidFill>
              <a:schemeClr val="bg1"/>
            </a:solidFill>
            <a:latin typeface="+mn-lt"/>
          </a:endParaRPr>
        </a:p>
      </dsp:txBody>
      <dsp:txXfrm>
        <a:off x="24674" y="1800992"/>
        <a:ext cx="11367753" cy="456092"/>
      </dsp:txXfrm>
    </dsp:sp>
    <dsp:sp modelId="{CBE76B3C-7589-4695-9652-72BA93DBEE37}">
      <dsp:nvSpPr>
        <dsp:cNvPr id="0" name=""/>
        <dsp:cNvSpPr/>
      </dsp:nvSpPr>
      <dsp:spPr>
        <a:xfrm>
          <a:off x="0" y="2359518"/>
          <a:ext cx="11417101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5. </a:t>
          </a:r>
          <a:r>
            <a:rPr lang="ru-RU" sz="2100" b="1" kern="1200" dirty="0" smtClean="0">
              <a:solidFill>
                <a:schemeClr val="bg1"/>
              </a:solidFill>
              <a:latin typeface="+mn-lt"/>
            </a:rPr>
            <a:t>Развитие науки, образования и других сфер при реализации проектов крупных ГЭС</a:t>
          </a:r>
          <a:endParaRPr lang="ru-RU" sz="2100" b="1" kern="1200" dirty="0">
            <a:solidFill>
              <a:schemeClr val="bg1"/>
            </a:solidFill>
            <a:latin typeface="+mn-lt"/>
          </a:endParaRPr>
        </a:p>
      </dsp:txBody>
      <dsp:txXfrm>
        <a:off x="24674" y="2384192"/>
        <a:ext cx="11367753" cy="45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7C2F3-80B6-4A92-8F67-98F268B3FCF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4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2A81E-3DDE-4FA0-862F-984249078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4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9625"/>
            <a:ext cx="7181850" cy="40401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B629-E942-4B79-83F0-03C1F756541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92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87D9C-0247-485E-970E-C34BDE83634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3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81E-3DDE-4FA0-862F-9842490785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6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81E-3DDE-4FA0-862F-9842490785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0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81E-3DDE-4FA0-862F-9842490785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1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4E93-B5D2-4283-97F6-6BF64E1C77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6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EB629-E942-4B79-83F0-03C1F75654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7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81E-3DDE-4FA0-862F-9842490785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3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B6AD-C8FD-4CEE-8138-9813E5F4489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12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930" tIns="47466" rIns="94930" bIns="47466"/>
          <a:lstStyle/>
          <a:p>
            <a:pPr eaLnBrk="1" hangingPunct="1"/>
            <a:r>
              <a:rPr lang="ru-RU" smtClean="0"/>
              <a:t>Наклонной границей показаны сезонные ограничения регулировочного диапазона, характерные для теплофикационных электростанций и гидроэлектростанций. </a:t>
            </a:r>
          </a:p>
        </p:txBody>
      </p:sp>
    </p:spTree>
    <p:extLst>
      <p:ext uri="{BB962C8B-B14F-4D97-AF65-F5344CB8AC3E}">
        <p14:creationId xmlns:p14="http://schemas.microsoft.com/office/powerpoint/2010/main" val="85483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930" tIns="47466" rIns="94930" bIns="47466"/>
          <a:lstStyle/>
          <a:p>
            <a:pPr marL="361950" indent="-185738">
              <a:lnSpc>
                <a:spcPct val="90000"/>
              </a:lnSpc>
            </a:pPr>
            <a:endParaRPr lang="ru-RU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57237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9B2D-B69C-4FFA-96C1-CE2E86EA19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4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79EF-0D08-4098-B183-9A8DFC0E5C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0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4CFB-9772-4C59-AE72-F7820E91C2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8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916C-0480-44A0-BD4B-79F35D5322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83CE-4A73-471F-8F2D-230511CFFD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7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0D06-A301-4129-8B99-B375CC24B4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6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8B9A-9E08-4A5E-ABC6-261074CAC0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7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4BEA-2BF1-4203-B04C-419FFF6ED0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2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3FFF-CC55-4906-B52E-11DD9ABEF7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4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CEA8-F081-4E85-9229-931B619CAA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3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B2F8-8F8E-4DE7-9193-4C0D9FB866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0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A0F2-9561-4DAB-A13D-55473E33EC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5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98620" y="1"/>
            <a:ext cx="646938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E3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F112DA-6825-3044-8BD2-449DFC6BA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42" b="77882" l="8958" r="99726">
                        <a14:foregroundMark x1="29616" y1="55607" x2="29616" y2="55607"/>
                        <a14:foregroundMark x1="29616" y1="55919" x2="29616" y2="55919"/>
                        <a14:foregroundMark x1="35558" y1="54984" x2="35558" y2="54984"/>
                        <a14:foregroundMark x1="35558" y1="54984" x2="35558" y2="54984"/>
                        <a14:foregroundMark x1="35923" y1="48598" x2="35923" y2="48598"/>
                        <a14:foregroundMark x1="21389" y1="39720" x2="36837" y2="62150"/>
                        <a14:foregroundMark x1="36837" y1="62150" x2="48355" y2="62928"/>
                        <a14:foregroundMark x1="48355" y1="62928" x2="56490" y2="61994"/>
                        <a14:foregroundMark x1="56490" y1="61994" x2="57038" y2="61371"/>
                        <a14:foregroundMark x1="3748" y1="20872" x2="5550" y2="29022"/>
                        <a14:foregroundMark x1="16468" y1="77495" x2="29525" y2="95171"/>
                        <a14:foregroundMark x1="29525" y1="95171" x2="55302" y2="92835"/>
                        <a14:foregroundMark x1="55302" y1="92835" x2="66728" y2="77103"/>
                        <a14:foregroundMark x1="66728" y1="77103" x2="85283" y2="82243"/>
                        <a14:foregroundMark x1="85283" y1="82243" x2="90951" y2="72430"/>
                        <a14:foregroundMark x1="90951" y1="72430" x2="94059" y2="31464"/>
                        <a14:foregroundMark x1="94059" y1="31464" x2="9049" y2="21963"/>
                        <a14:foregroundMark x1="17733" y1="20872" x2="79799" y2="26324"/>
                        <a14:foregroundMark x1="79799" y1="26324" x2="96344" y2="19938"/>
                        <a14:foregroundMark x1="96344" y1="19938" x2="96618" y2="78037"/>
                        <a14:foregroundMark x1="98812" y1="21651" x2="97623" y2="77570"/>
                        <a14:foregroundMark x1="97623" y1="77570" x2="90951" y2="80685"/>
                        <a14:foregroundMark x1="90951" y1="80685" x2="73949" y2="72897"/>
                        <a14:foregroundMark x1="73949" y1="72897" x2="68556" y2="63863"/>
                        <a14:foregroundMark x1="68556" y1="63863" x2="68830" y2="41745"/>
                        <a14:foregroundMark x1="68830" y1="41745" x2="72395" y2="30685"/>
                        <a14:foregroundMark x1="72395" y1="30685" x2="77788" y2="22274"/>
                        <a14:foregroundMark x1="77788" y1="22274" x2="88026" y2="13707"/>
                        <a14:foregroundMark x1="88026" y1="13707" x2="99177" y2="15265"/>
                        <a14:foregroundMark x1="99177" y1="15265" x2="99726" y2="14642"/>
                        <a14:foregroundMark x1="12431" y1="53583" x2="10512" y2="49533"/>
                        <a14:foregroundMark x1="14625" y1="57165" x2="10878" y2="46885"/>
                        <a14:foregroundMark x1="10878" y1="46885" x2="11609" y2="55919"/>
                        <a14:foregroundMark x1="11152" y1="56075" x2="11152" y2="56075"/>
                        <a14:foregroundMark x1="10786" y1="56386" x2="10786" y2="56386"/>
                        <a14:foregroundMark x1="10969" y1="56386" x2="10969" y2="56386"/>
                        <a14:foregroundMark x1="10786" y1="56075" x2="10786" y2="56075"/>
                        <a14:backgroundMark x1="5119" y1="30685" x2="9371" y2="47665"/>
                        <a14:backgroundMark x1="11151" y1="56386" x2="11060" y2="57632"/>
                        <a14:backgroundMark x1="3931" y1="46573" x2="11152" y2="98131"/>
                        <a14:backgroundMark x1="11152" y1="98131" x2="7130" y2="49065"/>
                        <a14:backgroundMark x1="7130" y1="49065" x2="9872" y2="83489"/>
                        <a14:backgroundMark x1="9872" y1="83489" x2="11883" y2="95171"/>
                        <a14:backgroundMark x1="11883" y1="95171" x2="8410" y2="69159"/>
                        <a14:backgroundMark x1="8410" y1="69159" x2="8135" y2="56542"/>
                        <a14:backgroundMark x1="8135" y1="56542" x2="16728" y2="89097"/>
                        <a14:backgroundMark x1="16728" y1="89097" x2="9232" y2="65888"/>
                        <a14:backgroundMark x1="9232" y1="65888" x2="9324" y2="79283"/>
                        <a14:backgroundMark x1="9324" y1="79283" x2="6764" y2="66667"/>
                        <a14:backgroundMark x1="6764" y1="66667" x2="5393" y2="80374"/>
                        <a14:backgroundMark x1="5393" y1="80374" x2="7404" y2="63396"/>
                        <a14:backgroundMark x1="7404" y1="63396" x2="10603" y2="76480"/>
                        <a14:backgroundMark x1="10603" y1="76480" x2="6947" y2="58879"/>
                        <a14:backgroundMark x1="6947" y1="58879" x2="10603" y2="76636"/>
                        <a14:backgroundMark x1="10603" y1="76636" x2="4388" y2="39408"/>
                        <a14:backgroundMark x1="4388" y1="39408" x2="7313" y2="55763"/>
                        <a14:backgroundMark x1="7313" y1="55763" x2="5393" y2="40966"/>
                        <a14:backgroundMark x1="5393" y1="40966" x2="8501" y2="56542"/>
                        <a14:backgroundMark x1="8501" y1="56542" x2="5850" y2="41745"/>
                        <a14:backgroundMark x1="5850" y1="41745" x2="8318" y2="59190"/>
                        <a14:backgroundMark x1="8318" y1="59190" x2="5393" y2="42212"/>
                        <a14:backgroundMark x1="5393" y1="42212" x2="8410" y2="56854"/>
                        <a14:backgroundMark x1="8410" y1="56854" x2="6490" y2="41433"/>
                        <a14:backgroundMark x1="6490" y1="41433" x2="7313" y2="53271"/>
                        <a14:backgroundMark x1="7313" y1="53271" x2="4753" y2="40343"/>
                        <a14:backgroundMark x1="4753" y1="40343" x2="7861" y2="57944"/>
                        <a14:backgroundMark x1="7861" y1="57944" x2="5484" y2="39252"/>
                        <a14:backgroundMark x1="5484" y1="39252" x2="7221" y2="51713"/>
                        <a14:backgroundMark x1="7221" y1="51713" x2="4570" y2="37695"/>
                        <a14:backgroundMark x1="4570" y1="37695" x2="7130" y2="50000"/>
                        <a14:backgroundMark x1="7130" y1="50000" x2="6033" y2="37227"/>
                        <a14:backgroundMark x1="6033" y1="37227" x2="8410" y2="66355"/>
                        <a14:backgroundMark x1="8410" y1="66355" x2="7495" y2="45794"/>
                        <a14:backgroundMark x1="9324" y1="56386" x2="10238" y2="61682"/>
                        <a14:backgroundMark x1="7495" y1="45794" x2="9324" y2="56386"/>
                        <a14:backgroundMark x1="4936" y1="29283" x2="8592" y2="53738"/>
                        <a14:backgroundMark x1="9369" y1="56386" x2="14899" y2="75234"/>
                        <a14:backgroundMark x1="8592" y1="53738" x2="9369" y2="56386"/>
                        <a14:backgroundMark x1="14899" y1="75234" x2="10055" y2="64953"/>
                        <a14:backgroundMark x1="10055" y1="64953" x2="5759" y2="41277"/>
                        <a14:backgroundMark x1="5759" y1="41277" x2="9516" y2="49450"/>
                        <a14:backgroundMark x1="11082" y1="56386" x2="15356" y2="80374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8663" r="257" b="18937"/>
          <a:stretch/>
        </p:blipFill>
        <p:spPr>
          <a:xfrm>
            <a:off x="2279576" y="-9772"/>
            <a:ext cx="9912424" cy="22239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EFF82D-CB11-1E4C-B12E-496E9DD53B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4" r="7814" b="-2"/>
          <a:stretch/>
        </p:blipFill>
        <p:spPr>
          <a:xfrm>
            <a:off x="0" y="-11256"/>
            <a:ext cx="4961467" cy="3374261"/>
          </a:xfrm>
          <a:custGeom>
            <a:avLst/>
            <a:gdLst/>
            <a:ahLst/>
            <a:cxnLst/>
            <a:rect l="l" t="t" r="r" b="b"/>
            <a:pathLst>
              <a:path w="4902114" h="3364992">
                <a:moveTo>
                  <a:pt x="0" y="0"/>
                </a:moveTo>
                <a:lnTo>
                  <a:pt x="3343681" y="0"/>
                </a:lnTo>
                <a:lnTo>
                  <a:pt x="4902114" y="3364992"/>
                </a:lnTo>
                <a:lnTo>
                  <a:pt x="0" y="3364992"/>
                </a:lnTo>
                <a:close/>
              </a:path>
            </a:pathLst>
          </a:custGeom>
        </p:spPr>
      </p:pic>
      <p:sp>
        <p:nvSpPr>
          <p:cNvPr id="31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01371" y="4683320"/>
            <a:ext cx="4866628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210398" y="987873"/>
            <a:ext cx="2808312" cy="5413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5B9BD5">
                    <a:lumMod val="50000"/>
                  </a:srgbClr>
                </a:solidFill>
                <a:latin typeface="Calibri Light"/>
              </a:rPr>
              <a:t>Ассоциация</a:t>
            </a: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 Light"/>
              </a:rPr>
              <a:t>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 Light"/>
              </a:rPr>
              <a:t>«</a:t>
            </a:r>
            <a:r>
              <a:rPr lang="en-US" b="1" dirty="0" err="1">
                <a:solidFill>
                  <a:srgbClr val="5B9BD5">
                    <a:lumMod val="50000"/>
                  </a:srgbClr>
                </a:solidFill>
                <a:latin typeface="Calibri Light"/>
              </a:rPr>
              <a:t>Гидроэнергетика</a:t>
            </a: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 Light"/>
              </a:rPr>
              <a:t> </a:t>
            </a:r>
            <a:r>
              <a:rPr lang="en-US" b="1" dirty="0" err="1">
                <a:solidFill>
                  <a:srgbClr val="5B9BD5">
                    <a:lumMod val="50000"/>
                  </a:srgbClr>
                </a:solidFill>
                <a:latin typeface="Calibri Light"/>
              </a:rPr>
              <a:t>России</a:t>
            </a: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 Light"/>
              </a:rPr>
              <a:t>»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C8AEC23-45CE-1240-8A63-51A2679D5C2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642" b="77882" l="8958" r="99726">
                        <a14:foregroundMark x1="29616" y1="55607" x2="29616" y2="55607"/>
                        <a14:foregroundMark x1="29616" y1="55919" x2="29616" y2="55919"/>
                        <a14:foregroundMark x1="35558" y1="54984" x2="35558" y2="54984"/>
                        <a14:foregroundMark x1="35558" y1="54984" x2="35558" y2="54984"/>
                        <a14:foregroundMark x1="35923" y1="48598" x2="35923" y2="48598"/>
                        <a14:foregroundMark x1="21389" y1="39720" x2="36837" y2="62150"/>
                        <a14:foregroundMark x1="36837" y1="62150" x2="48355" y2="62928"/>
                        <a14:foregroundMark x1="48355" y1="62928" x2="56490" y2="61994"/>
                        <a14:foregroundMark x1="56490" y1="61994" x2="57038" y2="61371"/>
                        <a14:foregroundMark x1="3748" y1="20872" x2="5550" y2="29022"/>
                        <a14:foregroundMark x1="16468" y1="77495" x2="29525" y2="95171"/>
                        <a14:foregroundMark x1="29525" y1="95171" x2="55302" y2="92835"/>
                        <a14:foregroundMark x1="55302" y1="92835" x2="66728" y2="77103"/>
                        <a14:foregroundMark x1="66728" y1="77103" x2="85283" y2="82243"/>
                        <a14:foregroundMark x1="85283" y1="82243" x2="90951" y2="72430"/>
                        <a14:foregroundMark x1="90951" y1="72430" x2="94059" y2="31464"/>
                        <a14:foregroundMark x1="94059" y1="31464" x2="9049" y2="21963"/>
                        <a14:foregroundMark x1="17733" y1="20872" x2="79799" y2="26324"/>
                        <a14:foregroundMark x1="79799" y1="26324" x2="96344" y2="19938"/>
                        <a14:foregroundMark x1="96344" y1="19938" x2="96618" y2="78037"/>
                        <a14:foregroundMark x1="98812" y1="21651" x2="97623" y2="77570"/>
                        <a14:foregroundMark x1="97623" y1="77570" x2="90951" y2="80685"/>
                        <a14:foregroundMark x1="90951" y1="80685" x2="73949" y2="72897"/>
                        <a14:foregroundMark x1="73949" y1="72897" x2="68556" y2="63863"/>
                        <a14:foregroundMark x1="68556" y1="63863" x2="68830" y2="41745"/>
                        <a14:foregroundMark x1="68830" y1="41745" x2="72395" y2="30685"/>
                        <a14:foregroundMark x1="72395" y1="30685" x2="77788" y2="22274"/>
                        <a14:foregroundMark x1="77788" y1="22274" x2="88026" y2="13707"/>
                        <a14:foregroundMark x1="88026" y1="13707" x2="99177" y2="15265"/>
                        <a14:foregroundMark x1="99177" y1="15265" x2="99726" y2="14642"/>
                        <a14:foregroundMark x1="12431" y1="53583" x2="10512" y2="49533"/>
                        <a14:foregroundMark x1="14625" y1="57165" x2="10878" y2="46885"/>
                        <a14:foregroundMark x1="10878" y1="46885" x2="11609" y2="55919"/>
                        <a14:foregroundMark x1="10878" y1="56542" x2="10878" y2="56542"/>
                        <a14:foregroundMark x1="10878" y1="56231" x2="10878" y2="56231"/>
                        <a14:backgroundMark x1="5119" y1="30685" x2="9371" y2="47665"/>
                        <a14:backgroundMark x1="11140" y1="56542" x2="11060" y2="57632"/>
                        <a14:backgroundMark x1="3931" y1="46573" x2="11152" y2="98131"/>
                        <a14:backgroundMark x1="11152" y1="98131" x2="7130" y2="49065"/>
                        <a14:backgroundMark x1="7130" y1="49065" x2="9872" y2="83489"/>
                        <a14:backgroundMark x1="9872" y1="83489" x2="11883" y2="95171"/>
                        <a14:backgroundMark x1="11883" y1="95171" x2="8410" y2="69159"/>
                        <a14:backgroundMark x1="8410" y1="69159" x2="8135" y2="56542"/>
                        <a14:backgroundMark x1="8135" y1="56542" x2="16728" y2="89097"/>
                        <a14:backgroundMark x1="16728" y1="89097" x2="9232" y2="65888"/>
                        <a14:backgroundMark x1="9232" y1="65888" x2="9324" y2="79283"/>
                        <a14:backgroundMark x1="9324" y1="79283" x2="6764" y2="66667"/>
                        <a14:backgroundMark x1="6764" y1="66667" x2="5393" y2="80374"/>
                        <a14:backgroundMark x1="5393" y1="80374" x2="7404" y2="63396"/>
                        <a14:backgroundMark x1="7404" y1="63396" x2="10603" y2="76480"/>
                        <a14:backgroundMark x1="10603" y1="76480" x2="6947" y2="58879"/>
                        <a14:backgroundMark x1="6947" y1="58879" x2="10603" y2="76636"/>
                        <a14:backgroundMark x1="10603" y1="76636" x2="4388" y2="39408"/>
                        <a14:backgroundMark x1="4388" y1="39408" x2="7313" y2="55763"/>
                        <a14:backgroundMark x1="7313" y1="55763" x2="5393" y2="40966"/>
                        <a14:backgroundMark x1="5393" y1="40966" x2="8501" y2="56542"/>
                        <a14:backgroundMark x1="8501" y1="56542" x2="5850" y2="41745"/>
                        <a14:backgroundMark x1="5850" y1="41745" x2="8318" y2="59190"/>
                        <a14:backgroundMark x1="8318" y1="59190" x2="5393" y2="42212"/>
                        <a14:backgroundMark x1="5393" y1="42212" x2="8410" y2="56854"/>
                        <a14:backgroundMark x1="8410" y1="56854" x2="6490" y2="41433"/>
                        <a14:backgroundMark x1="6490" y1="41433" x2="7313" y2="53271"/>
                        <a14:backgroundMark x1="7313" y1="53271" x2="4753" y2="40343"/>
                        <a14:backgroundMark x1="4753" y1="40343" x2="7861" y2="57944"/>
                        <a14:backgroundMark x1="7861" y1="57944" x2="5484" y2="39252"/>
                        <a14:backgroundMark x1="5484" y1="39252" x2="7221" y2="51713"/>
                        <a14:backgroundMark x1="7221" y1="51713" x2="4570" y2="37695"/>
                        <a14:backgroundMark x1="4570" y1="37695" x2="7130" y2="50000"/>
                        <a14:backgroundMark x1="7130" y1="50000" x2="6033" y2="37227"/>
                        <a14:backgroundMark x1="6033" y1="37227" x2="8410" y2="66355"/>
                        <a14:backgroundMark x1="8410" y1="66355" x2="7495" y2="45794"/>
                        <a14:backgroundMark x1="9351" y1="56542" x2="10238" y2="61682"/>
                        <a14:backgroundMark x1="7495" y1="45794" x2="9351" y2="56542"/>
                        <a14:backgroundMark x1="4936" y1="29283" x2="8592" y2="53738"/>
                        <a14:backgroundMark x1="9415" y1="56542" x2="14899" y2="75234"/>
                        <a14:backgroundMark x1="8592" y1="53738" x2="9415" y2="56542"/>
                        <a14:backgroundMark x1="14899" y1="75234" x2="10055" y2="64953"/>
                        <a14:backgroundMark x1="10055" y1="64953" x2="5759" y2="41277"/>
                        <a14:backgroundMark x1="5759" y1="41277" x2="9516" y2="49450"/>
                        <a14:backgroundMark x1="11110" y1="56542" x2="15356" y2="80374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8892" r="23761" b="20867"/>
          <a:stretch/>
        </p:blipFill>
        <p:spPr>
          <a:xfrm>
            <a:off x="3431704" y="4428067"/>
            <a:ext cx="8760296" cy="2430427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191848" y="5450759"/>
            <a:ext cx="2808312" cy="12311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Исполнительный директор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О.Г. Лушников</a:t>
            </a:r>
          </a:p>
          <a:p>
            <a:pPr algn="r"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06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апреля 202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CB416C-A8EC-CA47-B2C0-358B736187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72" r="16775" b="1"/>
          <a:stretch/>
        </p:blipFill>
        <p:spPr>
          <a:xfrm>
            <a:off x="0" y="3573741"/>
            <a:ext cx="6604000" cy="3283764"/>
          </a:xfrm>
          <a:custGeom>
            <a:avLst/>
            <a:gdLst/>
            <a:ahLst/>
            <a:cxnLst/>
            <a:rect l="l" t="t" r="r" b="b"/>
            <a:pathLst>
              <a:path w="6519834" h="3364992">
                <a:moveTo>
                  <a:pt x="0" y="0"/>
                </a:moveTo>
                <a:lnTo>
                  <a:pt x="4961402" y="0"/>
                </a:lnTo>
                <a:lnTo>
                  <a:pt x="6519834" y="3364992"/>
                </a:lnTo>
                <a:lnTo>
                  <a:pt x="0" y="3364992"/>
                </a:lnTo>
                <a:close/>
              </a:path>
            </a:pathLst>
          </a:custGeom>
        </p:spPr>
      </p:pic>
      <p:pic>
        <p:nvPicPr>
          <p:cNvPr id="13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0848528" y="111742"/>
            <a:ext cx="1151632" cy="7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92319" y="6587371"/>
            <a:ext cx="2743200" cy="365125"/>
          </a:xfrm>
        </p:spPr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8344" y="255186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6192" y="274556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4E79"/>
                </a:solidFill>
                <a:latin typeface="Segoe UI Semibold" panose="020B0702040204020203" pitchFamily="34" charset="0"/>
                <a:ea typeface="Arial Unicode MS"/>
                <a:cs typeface="Segoe UI Semibold" panose="020B0702040204020203" pitchFamily="34" charset="0"/>
              </a:rPr>
              <a:t>О</a:t>
            </a:r>
            <a:r>
              <a:rPr lang="ru-RU" sz="2400" b="1" dirty="0">
                <a:solidFill>
                  <a:srgbClr val="1F4E79"/>
                </a:solidFill>
                <a:latin typeface="Segoe UI Semibold" panose="020B0702040204020203" pitchFamily="34" charset="0"/>
                <a:ea typeface="Arial Unicode MS"/>
                <a:cs typeface="Segoe UI Semibold" panose="020B0702040204020203" pitchFamily="34" charset="0"/>
              </a:rPr>
              <a:t> </a:t>
            </a:r>
            <a:r>
              <a:rPr lang="ru-RU" sz="2400" b="1" dirty="0" smtClean="0">
                <a:solidFill>
                  <a:srgbClr val="1F4E79"/>
                </a:solidFill>
                <a:latin typeface="Segoe UI Semibold" panose="020B0702040204020203" pitchFamily="34" charset="0"/>
                <a:ea typeface="Arial Unicode MS"/>
                <a:cs typeface="Segoe UI Semibold" panose="020B0702040204020203" pitchFamily="34" charset="0"/>
              </a:rPr>
              <a:t>РАЗВИТИИ ГИДРОЭНЕРГЕТИКИ</a:t>
            </a:r>
            <a:endParaRPr lang="ru-RU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1847850" y="1555751"/>
            <a:ext cx="813593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dirty="0">
                <a:latin typeface="Calibri" pitchFamily="34" charset="0"/>
              </a:rPr>
              <a:t>	</a:t>
            </a:r>
          </a:p>
        </p:txBody>
      </p:sp>
      <p:sp>
        <p:nvSpPr>
          <p:cNvPr id="35843" name="Заголовок 4"/>
          <p:cNvSpPr>
            <a:spLocks noGrp="1"/>
          </p:cNvSpPr>
          <p:nvPr>
            <p:ph type="title"/>
          </p:nvPr>
        </p:nvSpPr>
        <p:spPr>
          <a:xfrm>
            <a:off x="0" y="-54103"/>
            <a:ext cx="12192000" cy="107817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Гидроэнергетика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эффективный инструмент обеспечения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энергоэффективности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энергобезопасности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1204" y="941696"/>
            <a:ext cx="7893805" cy="3129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dirty="0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 smtClean="0">
                <a:latin typeface="Calibri" pitchFamily="34" charset="0"/>
              </a:rPr>
              <a:t>ГЭС и ГАЭС </a:t>
            </a:r>
            <a:r>
              <a:rPr lang="ru-RU" sz="2000" b="1" dirty="0">
                <a:latin typeface="Calibri" pitchFamily="34" charset="0"/>
              </a:rPr>
              <a:t>позволяет обеспечить </a:t>
            </a:r>
            <a:r>
              <a:rPr lang="ru-RU" sz="2000" b="1" dirty="0" err="1">
                <a:latin typeface="Calibri" pitchFamily="34" charset="0"/>
              </a:rPr>
              <a:t>энергобезопасность</a:t>
            </a:r>
            <a:r>
              <a:rPr lang="ru-RU" sz="2000" b="1" dirty="0">
                <a:latin typeface="Calibri" pitchFamily="34" charset="0"/>
              </a:rPr>
              <a:t> в части:</a:t>
            </a:r>
          </a:p>
          <a:p>
            <a:pPr marL="630238" lvl="1" indent="-173038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регулирования баланса мощности (генерации и потребления); </a:t>
            </a:r>
          </a:p>
          <a:p>
            <a:pPr marL="630238" lvl="1" indent="-173038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регулирования частоты;</a:t>
            </a:r>
          </a:p>
          <a:p>
            <a:pPr marL="630238" lvl="1" indent="-173038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оперативного резервирования мощности;</a:t>
            </a:r>
          </a:p>
          <a:p>
            <a:pPr marL="630238" lvl="1" indent="-173038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использования в аварийных и послеаварийных режимах ЕЭС;</a:t>
            </a:r>
          </a:p>
          <a:p>
            <a:pPr marL="630238" lvl="1" indent="-173038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улучшения режимов работы и безопасности АЭС </a:t>
            </a:r>
          </a:p>
          <a:p>
            <a:pPr marL="630238" lvl="1" indent="-173038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продления жизненного цикла за счет снижения количества пусков/остановов генерирующего оборудования ТЭС;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1204" y="4132047"/>
            <a:ext cx="7893805" cy="2589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 ГАЭС </a:t>
            </a:r>
            <a:r>
              <a:rPr lang="ru-RU" sz="2000" dirty="0">
                <a:latin typeface="Calibri" pitchFamily="34" charset="0"/>
              </a:rPr>
              <a:t>позволяет обеспечить </a:t>
            </a:r>
            <a:r>
              <a:rPr lang="ru-RU" sz="2000" dirty="0" err="1">
                <a:latin typeface="Calibri" pitchFamily="34" charset="0"/>
              </a:rPr>
              <a:t>энергоэффективность</a:t>
            </a:r>
            <a:r>
              <a:rPr lang="ru-RU" sz="2000" dirty="0">
                <a:latin typeface="Calibri" pitchFamily="34" charset="0"/>
              </a:rPr>
              <a:t> в части: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Увеличения КИУМ АЭС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Увеличения КИУМ </a:t>
            </a:r>
            <a:r>
              <a:rPr lang="ru-RU" sz="2000" dirty="0" smtClean="0">
                <a:latin typeface="Calibri" pitchFamily="34" charset="0"/>
              </a:rPr>
              <a:t>ГЭС </a:t>
            </a:r>
            <a:r>
              <a:rPr lang="ru-RU" sz="2000" dirty="0">
                <a:latin typeface="Calibri" pitchFamily="34" charset="0"/>
              </a:rPr>
              <a:t>за счет исключения недовыработки электроэнергии в период холостых сбросов;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улучшения удельных показателей расхода топлива ТЭС;</a:t>
            </a:r>
          </a:p>
          <a:p>
            <a:pPr marL="630238" lvl="2" indent="-180975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 снижения величины перетоков мощности по транзитным ЛЭП и потерь в сетях;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снижения потерь за счет компенсации реактивной мощности (режим СК);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96FBC-3D42-46E5-BF58-C803710307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628" y="1297053"/>
            <a:ext cx="3233867" cy="2285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3957" y="693893"/>
            <a:ext cx="359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Структура установленной мощности в ЕЭС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797428" y="3976128"/>
            <a:ext cx="290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 выработки  в ЕЭС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628" y="4345460"/>
            <a:ext cx="3376868" cy="2376015"/>
          </a:xfrm>
          <a:prstGeom prst="rect">
            <a:avLst/>
          </a:prstGeom>
        </p:spPr>
      </p:pic>
      <p:pic>
        <p:nvPicPr>
          <p:cNvPr id="12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23818" y="77846"/>
            <a:ext cx="997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6"/>
          <p:cNvSpPr>
            <a:spLocks noGrp="1"/>
          </p:cNvSpPr>
          <p:nvPr>
            <p:ph type="title"/>
          </p:nvPr>
        </p:nvSpPr>
        <p:spPr>
          <a:xfrm>
            <a:off x="1752599" y="0"/>
            <a:ext cx="9432471" cy="1143000"/>
          </a:xfrm>
        </p:spPr>
        <p:txBody>
          <a:bodyPr>
            <a:normAutofit/>
          </a:bodyPr>
          <a:lstStyle/>
          <a:p>
            <a:pPr algn="ctr">
              <a:lnSpc>
                <a:spcPts val="29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Arial" charset="0"/>
              </a:rPr>
              <a:t>Характеристики ресурса и маневренных качеств различных типов генерации</a:t>
            </a:r>
          </a:p>
        </p:txBody>
      </p:sp>
      <p:graphicFrame>
        <p:nvGraphicFramePr>
          <p:cNvPr id="4101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09144"/>
              </p:ext>
            </p:extLst>
          </p:nvPr>
        </p:nvGraphicFramePr>
        <p:xfrm>
          <a:off x="325120" y="1143000"/>
          <a:ext cx="11592560" cy="5093230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182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0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59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Тип электро-станции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Парковый ресурс агрегатов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тыс. час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Регулировочный диапазон, % от установленной мощности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Время пуска и набора номинальной мощности, мин.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при пуске из холодного состояния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при пуске из горячего состояния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АЭС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210 (30 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0-5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5040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ТЭЦ, КЭС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газ, мазут – 70,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уголь - 30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720÷760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150÷315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ПГУ-ТЭЦ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475÷530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120÷260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ГТУ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60÷120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ГЭС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250-350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2÷6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8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ГАЭС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-110 ÷ 100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4÷6 – пуск в генераторный режим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10- пуск в насосный режим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(1÷1,5) из режима холостого хода гидроагрегата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96FBC-3D42-46E5-BF58-C803710307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23818" y="77846"/>
            <a:ext cx="997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847851" y="5589588"/>
            <a:ext cx="8569325" cy="1052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ru-RU" sz="1600" b="1" dirty="0">
              <a:latin typeface="Calibri" pitchFamily="34" charset="0"/>
            </a:endParaRPr>
          </a:p>
        </p:txBody>
      </p:sp>
      <p:sp>
        <p:nvSpPr>
          <p:cNvPr id="151559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338942" y="204466"/>
            <a:ext cx="10515601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Arial" charset="0"/>
              </a:rPr>
              <a:t>Возможность различных типов генерации участвовать в суточном регулировании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2054224" y="141763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- </a:t>
            </a:r>
            <a:r>
              <a:rPr lang="ru-RU" sz="1600" dirty="0"/>
              <a:t>регулировочный диапазон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2063750" y="1518917"/>
            <a:ext cx="431800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2279576" y="1306756"/>
          <a:ext cx="6552654" cy="368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783632" y="4225734"/>
            <a:ext cx="5616624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54754" y="4149080"/>
            <a:ext cx="6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ГАЭС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8472488" y="1246685"/>
          <a:ext cx="2039888" cy="319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848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пуска, мин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150-315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135-250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120-260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31671" y="5169471"/>
            <a:ext cx="950061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По парковому ресурсу, диапазону регулирования и маневренности ГАЭС значительно превосходит все иные типы генерации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В отличие от других типов маневренных электростанций, которые могут покрывать только пиковые нагрузки, ГАЭС могут работать в насосном режиме, потребляя электроэнергию и аккумулируя  энергию воды.</a:t>
            </a:r>
          </a:p>
        </p:txBody>
      </p:sp>
      <p:pic>
        <p:nvPicPr>
          <p:cNvPr id="13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23818" y="77846"/>
            <a:ext cx="997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7800" y="95534"/>
            <a:ext cx="12014200" cy="67624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93186" y="4669971"/>
            <a:ext cx="604157" cy="440871"/>
          </a:xfrm>
          <a:prstGeom prst="rect">
            <a:avLst/>
          </a:prstGeom>
          <a:solidFill>
            <a:srgbClr val="4D8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165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0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3530" y="3406893"/>
            <a:ext cx="7108721" cy="412781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1379083" y="0"/>
            <a:ext cx="8980714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Эффекты от строительства ГЭС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 charset="0"/>
            </a:endParaRPr>
          </a:p>
        </p:txBody>
      </p:sp>
      <p:graphicFrame>
        <p:nvGraphicFramePr>
          <p:cNvPr id="23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160888" y="808505"/>
          <a:ext cx="8449711" cy="253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0" y="44273"/>
            <a:ext cx="1151632" cy="7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одержимое 5"/>
          <p:cNvGraphicFramePr>
            <a:graphicFrameLocks/>
          </p:cNvGraphicFramePr>
          <p:nvPr>
            <p:extLst/>
          </p:nvPr>
        </p:nvGraphicFramePr>
        <p:xfrm>
          <a:off x="160889" y="3829800"/>
          <a:ext cx="11417102" cy="289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90959" y="3396767"/>
            <a:ext cx="637386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accent6"/>
                </a:solidFill>
                <a:latin typeface="Century Gothic" panose="020B0502020202020204" pitchFamily="34" charset="0"/>
                <a:cs typeface="Arial" charset="0"/>
              </a:rPr>
              <a:t>Дополнительные неэнергетические эффекты </a:t>
            </a:r>
            <a:endParaRPr lang="ru-RU" sz="2000" b="1" dirty="0">
              <a:solidFill>
                <a:schemeClr val="accent6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43" y="904465"/>
            <a:ext cx="2809548" cy="246569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0548" y="1"/>
            <a:ext cx="10515600" cy="902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</a:rPr>
              <a:t>Гидроэнергетика один из самых чистых видов ВИЭ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9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23818" y="77846"/>
            <a:ext cx="1053296" cy="6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818" y="5124583"/>
            <a:ext cx="12068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глеродный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след электроэнергии ГЭС является одним из самых низких среди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других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видов генерации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Оценки варьируются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 диапазоне 10-80 г СО2-экв./кВт-ч , со средними значениями 23-24 г СО2-экв./кВт-ч (IPCC).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Это примерно соответствует аналогичным показателям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атомной и ветровой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энергетики,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но значительно ниже аналогичных показателей в других видах генерации: в 2-3 раза чем в солнечной энергетике (40-80 г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 20-30 раз чем в газовой генерации (400-700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г)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 в 40-50 раз чем в угольной генерации (900-2000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г).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837869"/>
            <a:ext cx="11315700" cy="39652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0548" y="4803164"/>
            <a:ext cx="10123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Углеродный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след различных видов электрогенерации, г СО2-экв./кВт-ч</a:t>
            </a:r>
          </a:p>
        </p:txBody>
      </p:sp>
      <p:pic>
        <p:nvPicPr>
          <p:cNvPr id="8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0" y="44273"/>
            <a:ext cx="1151632" cy="7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5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Обеспечение соответствия критериям устойчивого развития и декарбонизации экономики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176" y="996288"/>
            <a:ext cx="11552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ГЭС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сроке эксплуатации более 100 лет, долгосрочный источник дешевой, «зеленой»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энергии*,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зависящий от топливной составляющей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176" y="1845048"/>
            <a:ext cx="12192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386715" algn="l"/>
                <a:tab pos="81026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Экологические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ГВт установленной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мощности ГЭС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86715" algn="l"/>
                <a:tab pos="81026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 в год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условного топлива при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замещении выработки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ТЭС, что составляет:</a:t>
            </a: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85763" algn="l"/>
                <a:tab pos="896938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млн тонн угля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1,2%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спроса на энергетический уголь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за 2025 г.* </a:t>
            </a:r>
          </a:p>
          <a:p>
            <a:pPr lvl="1" algn="just">
              <a:spcAft>
                <a:spcPts val="0"/>
              </a:spcAft>
              <a:tabLst>
                <a:tab pos="385763" algn="l"/>
                <a:tab pos="896938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85763" algn="l"/>
                <a:tab pos="896938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млн м</a:t>
            </a:r>
            <a:r>
              <a:rPr lang="ru-RU" sz="2000" b="1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приводит к ежегодной экономии  от сжигания топлива в размере 8,5 млрд руб.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86715" algn="l"/>
                <a:tab pos="81026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тонн в год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недопущение эмиссии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замещении выработки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тепловой генерацией (0,2%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эмиссии СО</a:t>
            </a:r>
            <a:r>
              <a:rPr lang="ru-RU" sz="20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России**)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0" y="44273"/>
            <a:ext cx="1151632" cy="7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381" y="5082700"/>
            <a:ext cx="1864952" cy="1775300"/>
          </a:xfrm>
          <a:prstGeom prst="rect">
            <a:avLst/>
          </a:prstGeom>
        </p:spPr>
      </p:pic>
      <p:pic>
        <p:nvPicPr>
          <p:cNvPr id="3074" name="Picture 2" descr="https://avatars.mds.yandex.net/i?id=191fd409d8f8bfd3e057b0f9d0002370565a2dbc-831217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01" y="5082700"/>
            <a:ext cx="1775299" cy="1775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57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485" y="2591386"/>
            <a:ext cx="11323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Водохранилища ГЭС создают стратегический запас пресной воды и обеспечивают более 30%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водоснабжения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64" y="1288676"/>
            <a:ext cx="9369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Строительство ГЭС снижают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негативное воздействие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от паводков: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64" y="1688786"/>
            <a:ext cx="11481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2000" b="1" dirty="0">
                <a:solidFill>
                  <a:srgbClr val="1F497D"/>
                </a:solidFill>
                <a:cs typeface="Arial" panose="020B0604020202020204" pitchFamily="34" charset="0"/>
              </a:rPr>
              <a:t>Доля Зеи и Буреи в стоке Амура возле Хабаровска составляет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30 - 40%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523" y="2086383"/>
            <a:ext cx="11606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Строительство противопаводковых ГЭС позволит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контролировать 85 % стока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р.Зея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и 92% стока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р.Буре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523" y="3471763"/>
            <a:ext cx="11089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Водохранилища ГЭС обеспечивают судоходство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– 85% грузооборота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речного транспорта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РФ осуществляется благодаря гидроэнергетическим объектам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485" y="4202133"/>
            <a:ext cx="11823979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86715" algn="l"/>
                <a:tab pos="810260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Дороги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 проходящие по плотинам ГЭС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 являются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трассами  регионального и федерального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значения</a:t>
            </a:r>
          </a:p>
          <a:p>
            <a:pPr algn="just">
              <a:spcAft>
                <a:spcPts val="400"/>
              </a:spcAft>
              <a:tabLst>
                <a:tab pos="386715" algn="l"/>
                <a:tab pos="810260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523" y="5091224"/>
            <a:ext cx="10594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Строительство ГЭС позволяет существенно повышать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рыбопродуктивность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Дополнительные неэнергетические эффекты </a:t>
            </a:r>
            <a:r>
              <a:rPr lang="ru-RU" sz="28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charset="0"/>
              </a:rPr>
              <a:t/>
            </a:r>
            <a:br>
              <a:rPr lang="ru-RU" sz="2800" b="1" dirty="0">
                <a:solidFill>
                  <a:schemeClr val="accent6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523" y="5733998"/>
            <a:ext cx="10594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При строительстве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ГЭС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повышается позволяет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существенно повышать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рыбопродуктивность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0" y="44273"/>
            <a:ext cx="1151632" cy="7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4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0548" y="1"/>
            <a:ext cx="10515600" cy="902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</a:rPr>
              <a:t> Дополнительные неэнергетические эффекты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9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23818" y="77846"/>
            <a:ext cx="1053296" cy="6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98810"/>
              </p:ext>
            </p:extLst>
          </p:nvPr>
        </p:nvGraphicFramePr>
        <p:xfrm>
          <a:off x="650464" y="1284095"/>
          <a:ext cx="10518278" cy="4811967"/>
        </p:xfrm>
        <a:graphic>
          <a:graphicData uri="http://schemas.openxmlformats.org/drawingml/2006/table">
            <a:tbl>
              <a:tblPr firstRow="1" firstCol="1" bandRow="1"/>
              <a:tblGrid>
                <a:gridCol w="4304079">
                  <a:extLst>
                    <a:ext uri="{9D8B030D-6E8A-4147-A177-3AD203B41FA5}">
                      <a16:colId xmlns:a16="http://schemas.microsoft.com/office/drawing/2014/main" val="2940480082"/>
                    </a:ext>
                  </a:extLst>
                </a:gridCol>
                <a:gridCol w="3824446">
                  <a:extLst>
                    <a:ext uri="{9D8B030D-6E8A-4147-A177-3AD203B41FA5}">
                      <a16:colId xmlns:a16="http://schemas.microsoft.com/office/drawing/2014/main" val="3850107653"/>
                    </a:ext>
                  </a:extLst>
                </a:gridCol>
                <a:gridCol w="2389753">
                  <a:extLst>
                    <a:ext uri="{9D8B030D-6E8A-4147-A177-3AD203B41FA5}">
                      <a16:colId xmlns:a16="http://schemas.microsoft.com/office/drawing/2014/main" val="3165700539"/>
                    </a:ext>
                  </a:extLst>
                </a:gridCol>
              </a:tblGrid>
              <a:tr h="52837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Значение эффекта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335006"/>
                  </a:ext>
                </a:extLst>
              </a:tr>
              <a:tr h="56962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Противопаводковый эффект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млн. руб./за паводок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2300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287419"/>
                  </a:ext>
                </a:extLst>
              </a:tr>
              <a:tr h="517966">
                <a:tc row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Рыбопродуктивность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после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строительства ГЭС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тонн / год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523725"/>
                  </a:ext>
                </a:extLst>
              </a:tr>
              <a:tr h="425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млн руб. / год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686531"/>
                  </a:ext>
                </a:extLst>
              </a:tr>
              <a:tr h="6895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Выручка от развития туризма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млн руб. / год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170879"/>
                  </a:ext>
                </a:extLst>
              </a:tr>
              <a:tr h="70867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Потенциально возможный уровень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пассажиропотока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тыс. чел. / год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814238"/>
                  </a:ext>
                </a:extLst>
              </a:tr>
              <a:tr h="6826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Потенциально возможный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грузооборота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тыс. т. / год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211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422327"/>
                  </a:ext>
                </a:extLst>
              </a:tr>
              <a:tr h="6895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Выручка от развития транспорта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млн руб. / год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9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48235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75134" y="760024"/>
            <a:ext cx="101110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SimSun" panose="02010600030101010101" pitchFamily="2" charset="-122"/>
                <a:cs typeface="Times New Roman (Основной текст"/>
              </a:rPr>
              <a:t>Эффекты от строительства ГЭС, в расчете на 100 МВт установленной мощности</a:t>
            </a:r>
            <a:endParaRPr kumimoji="0" lang="ru-RU" altLang="ru-RU" sz="20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464" y="6102854"/>
            <a:ext cx="30203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Источник: расчеты ЦСР по данным НИУ ВШЭ[1]</a:t>
            </a:r>
          </a:p>
        </p:txBody>
      </p:sp>
    </p:spTree>
    <p:extLst>
      <p:ext uri="{BB962C8B-B14F-4D97-AF65-F5344CB8AC3E}">
        <p14:creationId xmlns:p14="http://schemas.microsoft.com/office/powerpoint/2010/main" val="7883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98072"/>
            <a:ext cx="12050486" cy="944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 соответствии с Распоряжением Правительства Российской Федерации от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30 декабря 2022 г. N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4384-р утверждены изменения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 Генеральную схему размещения объектов электроэнергетики до 2035 года, утвержденную распоряжением Правительства Российской Федерации от 9 июня 2017 г. N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1209-р в части объектов гидроэнергетики:</a:t>
            </a:r>
          </a:p>
          <a:p>
            <a:pPr marL="85725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ГЭС: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85725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Крапивинская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ГЭС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ru-RU" sz="2000" b="1" kern="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345 МВт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река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Томь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 Кемеровская обл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   Достройка</a:t>
            </a:r>
          </a:p>
          <a:p>
            <a:pPr marL="85725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Мотыгинская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ГЭС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          1082 МВт  река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 Ангара, Красноярский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край</a:t>
            </a:r>
          </a:p>
          <a:p>
            <a:pPr marL="85725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Тельмамская ГЭС,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450 МВт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река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 Мамакан, Иркутская обл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85725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Нижнебогучанская ГЭС,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660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МВт река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Ангара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 Красноярский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край</a:t>
            </a:r>
          </a:p>
          <a:p>
            <a:pPr marL="85725">
              <a:defRPr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85725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Нижне-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Зейская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ГЭС,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400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МВт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река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Зея, Амурская обл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      (п/п)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5725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Селемджинская ГЭС,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100 МВт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река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Селемджа, Амурская обл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(п/п) </a:t>
            </a:r>
          </a:p>
          <a:p>
            <a:pPr marL="85725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Канкунская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ГЭС,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392 МВт река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Тимптон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, Южная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Якутия</a:t>
            </a:r>
          </a:p>
          <a:p>
            <a:pPr marL="85725"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5725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ГАЭС :</a:t>
            </a:r>
          </a:p>
          <a:p>
            <a:pPr marL="85725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Балаклавская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ГАЭС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330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МВт    Республика Крым	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5725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Лабинская        ГАЭС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600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МВт    Краснодарский край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5725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Ленинградская ГАЭС 1170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МВт  Ленинградская область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5725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Загорская ГАЭС -2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840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МВт   Московская область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5725">
              <a:defRPr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defRPr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defRPr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defRPr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614" y="365126"/>
            <a:ext cx="12012386" cy="5329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Развитие гидроэнергетики России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0" y="44273"/>
            <a:ext cx="1151632" cy="7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572" y="3249386"/>
            <a:ext cx="4174671" cy="26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76115747"/>
              </p:ext>
            </p:extLst>
          </p:nvPr>
        </p:nvGraphicFramePr>
        <p:xfrm>
          <a:off x="0" y="622820"/>
          <a:ext cx="5887640" cy="520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0548" y="1"/>
            <a:ext cx="10515600" cy="902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гидроэнергетики в мире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43" y="643999"/>
            <a:ext cx="6194135" cy="2915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5345" y="3529884"/>
            <a:ext cx="6748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Динамика увеличения установленной мощности электростанций  в мире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818" y="6033184"/>
            <a:ext cx="51890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Гидроэнергетические мощности в мире увеличатся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 380 ГВт (28 %) к 2030 г.</a:t>
            </a:r>
          </a:p>
        </p:txBody>
      </p:sp>
      <p:pic>
        <p:nvPicPr>
          <p:cNvPr id="13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23818" y="77846"/>
            <a:ext cx="1053296" cy="6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80" y="3788255"/>
            <a:ext cx="6362698" cy="3069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53314" y="177056"/>
            <a:ext cx="1151632" cy="7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05781" y="2112779"/>
            <a:ext cx="8357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СПАСИБО ЗА ВНИМАНИЕ!</a:t>
            </a:r>
            <a:r>
              <a:rPr lang="ru-RU" sz="4800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Impact" pitchFamily="34" charset="0"/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606"/>
            <a:ext cx="12192000" cy="325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7614-EAE5-477F-8377-52C441EEC4B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0548" y="1"/>
            <a:ext cx="10515600" cy="902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гидроэнергетики в мире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23818" y="77846"/>
            <a:ext cx="1053296" cy="6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8" y="1775112"/>
            <a:ext cx="5553529" cy="407854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38667" y="58925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Источник: МЭА, сценарий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STEPS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(учитывает существующие климатические политики)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12" y="2615798"/>
            <a:ext cx="6155690" cy="392311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94012" y="17751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Накопленные инвестиции в отрасль гидроэнергетики 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2016г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в разрезе сценариев, прогноз до 2050 г., млрд долл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3818" y="837869"/>
            <a:ext cx="11949702" cy="78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Объем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инвестиций в мировую гидроэнергетику в период 2021-2050 гг. в диапазоне 2,1-3,0 трлн долл. в зависимости от сценария, что предусматривает ежегодные (средние) вложения на уровне 70-100 млрд долл. Б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ольшая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часть инвестиций придется на развивающиеся страны. Это позволит увеличить мощности ГЭС в мире в 1,5-2 раза к 2050 г.</a:t>
            </a:r>
          </a:p>
        </p:txBody>
      </p:sp>
    </p:spTree>
    <p:extLst>
      <p:ext uri="{BB962C8B-B14F-4D97-AF65-F5344CB8AC3E}">
        <p14:creationId xmlns:p14="http://schemas.microsoft.com/office/powerpoint/2010/main" val="6561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8" descr="ГЭП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93409" y="1520550"/>
            <a:ext cx="6207860" cy="2565173"/>
          </a:xfrm>
          <a:solidFill>
            <a:schemeClr val="bg1"/>
          </a:solidFill>
        </p:spPr>
      </p:pic>
      <p:sp>
        <p:nvSpPr>
          <p:cNvPr id="31750" name="TextBox 15"/>
          <p:cNvSpPr txBox="1">
            <a:spLocks noChangeArrowheads="1"/>
          </p:cNvSpPr>
          <p:nvPr/>
        </p:nvSpPr>
        <p:spPr bwMode="auto">
          <a:xfrm>
            <a:off x="6935326" y="1482732"/>
            <a:ext cx="4965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u="sng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Гидропотенциал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крайне неравномерно распределён по территории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-93133" y="190506"/>
            <a:ext cx="12192000" cy="65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Распределение 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освоение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гидроэнергетического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потенциала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России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257687" y="943470"/>
            <a:ext cx="9631461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457200" eaLnBrk="0" fontAlgn="base" hangingPunct="0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Arial"/>
              </a:rPr>
              <a:t>По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Arial"/>
              </a:rPr>
              <a:t>обеспеченности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Arial"/>
              </a:rPr>
              <a:t>гидроэнергетическими ресурсами Россия занимает 2-ое место в мире после Китая;</a:t>
            </a:r>
          </a:p>
          <a:p>
            <a:pPr algn="just" defTabSz="457200" eaLnBrk="0" fontAlgn="base" hangingPunct="0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Arial"/>
              </a:rPr>
              <a:t>По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Arial"/>
              </a:rPr>
              <a:t>степени освоения экономически эффективных гидроресурсов Россия уступает развитым странам.</a:t>
            </a:r>
          </a:p>
        </p:txBody>
      </p:sp>
      <p:pic>
        <p:nvPicPr>
          <p:cNvPr id="11" name="Picture 2" descr="clear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157" y="4244293"/>
            <a:ext cx="4895601" cy="23671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455399" y="4577697"/>
            <a:ext cx="1604576" cy="2057399"/>
          </a:xfrm>
          <a:prstGeom prst="roundRect">
            <a:avLst>
              <a:gd name="adj" fmla="val 9079"/>
            </a:avLst>
          </a:prstGeom>
          <a:solidFill>
            <a:sysClr val="window" lastClr="FFFFFF">
              <a:alpha val="30000"/>
            </a:sysClr>
          </a:solidFill>
          <a:ln w="9525" algn="ctr">
            <a:solidFill>
              <a:srgbClr val="C0504D"/>
            </a:solidFill>
            <a:prstDash val="dash"/>
            <a:round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Европейская часть</a:t>
            </a:r>
            <a:r>
              <a:rPr lang="en-US" sz="14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ru-RU" sz="14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освоено около</a:t>
            </a:r>
            <a:r>
              <a:rPr lang="en-US" sz="14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50%</a:t>
            </a:r>
            <a:endParaRPr lang="ru-RU" sz="1400" b="1" kern="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082278" y="4603792"/>
            <a:ext cx="2445025" cy="2031304"/>
          </a:xfrm>
          <a:prstGeom prst="roundRect">
            <a:avLst>
              <a:gd name="adj" fmla="val 9583"/>
            </a:avLst>
          </a:prstGeom>
          <a:solidFill>
            <a:sysClr val="window" lastClr="FFFFFF">
              <a:alpha val="30000"/>
            </a:sysClr>
          </a:solidFill>
          <a:ln w="9525" algn="ctr">
            <a:solidFill>
              <a:srgbClr val="C0504D"/>
            </a:solidFill>
            <a:prstDash val="dash"/>
            <a:round/>
            <a:headEnd/>
            <a:tailEnd/>
          </a:ln>
          <a:effectLst/>
        </p:spPr>
        <p:txBody>
          <a:bodyPr anchor="b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Сибирь –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освоено около 20%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4549606" y="4603792"/>
            <a:ext cx="2009129" cy="2044351"/>
          </a:xfrm>
          <a:prstGeom prst="roundRect">
            <a:avLst>
              <a:gd name="adj" fmla="val 8278"/>
            </a:avLst>
          </a:prstGeom>
          <a:solidFill>
            <a:sysClr val="window" lastClr="FFFFFF">
              <a:alpha val="30000"/>
            </a:sysClr>
          </a:solidFill>
          <a:ln w="9525" algn="ctr">
            <a:solidFill>
              <a:srgbClr val="C0504D"/>
            </a:solidFill>
            <a:prstDash val="dash"/>
            <a:round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Дальний Восток</a:t>
            </a:r>
            <a:r>
              <a:rPr lang="en-US" sz="14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</a:t>
            </a:r>
            <a:br>
              <a:rPr lang="en-US" sz="14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освоено около</a:t>
            </a:r>
            <a:r>
              <a:rPr lang="en-US" sz="14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en-US" sz="14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%</a:t>
            </a:r>
            <a:endParaRPr lang="ru-RU" sz="1400" b="1" kern="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93409" y="4232150"/>
            <a:ext cx="6185935" cy="342883"/>
          </a:xfrm>
          <a:prstGeom prst="roundRect">
            <a:avLst>
              <a:gd name="adj" fmla="val 16667"/>
            </a:avLst>
          </a:prstGeom>
          <a:solidFill>
            <a:srgbClr val="6D87B0"/>
          </a:solidFill>
          <a:ln>
            <a:noFill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Экономически эффективный </a:t>
            </a:r>
            <a:r>
              <a:rPr lang="ru-RU" altLang="ru-RU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гидропотенциал</a:t>
            </a:r>
            <a:r>
              <a:rPr lang="ru-RU" alt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России</a:t>
            </a:r>
            <a:endParaRPr lang="ru-RU" alt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777077" y="5349373"/>
            <a:ext cx="1294049" cy="301478"/>
          </a:xfrm>
          <a:prstGeom prst="roundRect">
            <a:avLst>
              <a:gd name="adj" fmla="val 16667"/>
            </a:avLst>
          </a:prstGeom>
          <a:solidFill>
            <a:srgbClr val="6D87B0"/>
          </a:solidFill>
          <a:ln>
            <a:noFill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131 </a:t>
            </a:r>
            <a:r>
              <a:rPr lang="ru-RU" alt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млрд.кВтч</a:t>
            </a:r>
            <a:r>
              <a:rPr lang="en-US" alt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ru-RU" alt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073520" y="5336572"/>
            <a:ext cx="1294049" cy="301478"/>
          </a:xfrm>
          <a:prstGeom prst="roundRect">
            <a:avLst>
              <a:gd name="adj" fmla="val 16667"/>
            </a:avLst>
          </a:prstGeom>
          <a:solidFill>
            <a:srgbClr val="6D87B0"/>
          </a:solidFill>
          <a:ln>
            <a:noFill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427 </a:t>
            </a:r>
            <a:r>
              <a:rPr lang="ru-RU" alt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млрд.кВтч</a:t>
            </a:r>
            <a:r>
              <a:rPr lang="en-US" alt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ru-RU" alt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158278" y="5345272"/>
            <a:ext cx="1294049" cy="301478"/>
          </a:xfrm>
          <a:prstGeom prst="roundRect">
            <a:avLst>
              <a:gd name="adj" fmla="val 16667"/>
            </a:avLst>
          </a:prstGeom>
          <a:solidFill>
            <a:srgbClr val="6D87B0"/>
          </a:solidFill>
          <a:ln>
            <a:noFill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294 </a:t>
            </a:r>
            <a:r>
              <a:rPr lang="ru-RU" alt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млрд.кВтч</a:t>
            </a:r>
            <a:r>
              <a:rPr lang="en-US" alt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ru-RU" alt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6935326" y="2120015"/>
            <a:ext cx="4040188" cy="153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b="1" dirty="0">
                <a:solidFill>
                  <a:schemeClr val="accent6"/>
                </a:solidFill>
                <a:latin typeface="Century Gothic" panose="020B0502020202020204" pitchFamily="34" charset="0"/>
                <a:cs typeface="Arial" pitchFamily="34" charset="0"/>
              </a:rPr>
              <a:t>2000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млрд.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кВтч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/год</a:t>
            </a:r>
          </a:p>
          <a:p>
            <a:pPr marL="0" indent="0">
              <a:buNone/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Технический – часть ресурсов рек, которую можно использовать путём создания современных ГЭС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Текст 4"/>
          <p:cNvSpPr txBox="1">
            <a:spLocks/>
          </p:cNvSpPr>
          <p:nvPr/>
        </p:nvSpPr>
        <p:spPr>
          <a:xfrm>
            <a:off x="6935326" y="3355195"/>
            <a:ext cx="4416552" cy="17539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6"/>
                </a:solidFill>
                <a:latin typeface="Century Gothic" panose="020B0502020202020204" pitchFamily="34" charset="0"/>
                <a:cs typeface="Arial" pitchFamily="34" charset="0"/>
              </a:rPr>
              <a:t>852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млрд.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кВтч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/ год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Экономический – часть технического потенциала, использование которой целесообразно на сегодняшнем этапе развития экономики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93391" y="4830358"/>
            <a:ext cx="3833761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700" b="1" dirty="0">
                <a:solidFill>
                  <a:srgbClr val="70AD47"/>
                </a:solidFill>
              </a:rPr>
              <a:t>В </a:t>
            </a:r>
            <a:r>
              <a:rPr lang="ru-RU" sz="1700" b="1" dirty="0" smtClean="0">
                <a:solidFill>
                  <a:srgbClr val="70AD47"/>
                </a:solidFill>
              </a:rPr>
              <a:t>2022 </a:t>
            </a:r>
            <a:r>
              <a:rPr lang="ru-RU" sz="1700" b="1" dirty="0">
                <a:solidFill>
                  <a:srgbClr val="70AD47"/>
                </a:solidFill>
              </a:rPr>
              <a:t>году все электростанции ЕЭС России выработали 1 </a:t>
            </a:r>
            <a:r>
              <a:rPr lang="ru-RU" sz="1700" b="1" dirty="0" smtClean="0">
                <a:solidFill>
                  <a:srgbClr val="70AD47"/>
                </a:solidFill>
              </a:rPr>
              <a:t>122 </a:t>
            </a:r>
            <a:r>
              <a:rPr lang="ru-RU" sz="1700" b="1" dirty="0">
                <a:solidFill>
                  <a:srgbClr val="70AD47"/>
                </a:solidFill>
              </a:rPr>
              <a:t> млрд. </a:t>
            </a:r>
            <a:r>
              <a:rPr lang="ru-RU" sz="1700" b="1" dirty="0" err="1" smtClean="0">
                <a:solidFill>
                  <a:srgbClr val="70AD47"/>
                </a:solidFill>
              </a:rPr>
              <a:t>кВт•ч</a:t>
            </a:r>
            <a:r>
              <a:rPr lang="ru-RU" sz="1700" b="1" dirty="0" smtClean="0">
                <a:solidFill>
                  <a:srgbClr val="70AD47"/>
                </a:solidFill>
              </a:rPr>
              <a:t> </a:t>
            </a:r>
          </a:p>
          <a:p>
            <a:pPr lvl="0" algn="just">
              <a:defRPr/>
            </a:pPr>
            <a:r>
              <a:rPr lang="ru-RU" sz="1700" b="1" dirty="0" smtClean="0">
                <a:solidFill>
                  <a:srgbClr val="70AD47"/>
                </a:solidFill>
              </a:rPr>
              <a:t>ГЭС выработали</a:t>
            </a:r>
            <a:r>
              <a:rPr lang="ru-RU" sz="1700" b="1" dirty="0">
                <a:solidFill>
                  <a:srgbClr val="70AD47"/>
                </a:solidFill>
              </a:rPr>
              <a:t> </a:t>
            </a:r>
            <a:r>
              <a:rPr lang="ru-RU" sz="1700" b="1" dirty="0" smtClean="0">
                <a:solidFill>
                  <a:srgbClr val="70AD47"/>
                </a:solidFill>
              </a:rPr>
              <a:t>229</a:t>
            </a:r>
            <a:r>
              <a:rPr lang="ru-RU" sz="1700" b="1" dirty="0">
                <a:solidFill>
                  <a:srgbClr val="70AD47"/>
                </a:solidFill>
              </a:rPr>
              <a:t>  млрд. </a:t>
            </a:r>
            <a:r>
              <a:rPr lang="ru-RU" sz="1700" b="1" dirty="0" err="1" smtClean="0">
                <a:solidFill>
                  <a:srgbClr val="70AD47"/>
                </a:solidFill>
              </a:rPr>
              <a:t>кВт•ч</a:t>
            </a:r>
            <a:r>
              <a:rPr lang="ru-RU" sz="1700" b="1" dirty="0" smtClean="0">
                <a:solidFill>
                  <a:srgbClr val="70AD47"/>
                </a:solidFill>
              </a:rPr>
              <a:t>  </a:t>
            </a:r>
            <a:endParaRPr lang="ru-RU" sz="1700" b="1" dirty="0">
              <a:solidFill>
                <a:srgbClr val="70AD47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3402" y="5757933"/>
            <a:ext cx="5269057" cy="877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1F4E79"/>
                </a:solidFill>
                <a:ea typeface="Arial Unicode MS"/>
                <a:cs typeface="Arial Unicode MS"/>
              </a:rPr>
              <a:t>В  </a:t>
            </a:r>
            <a:r>
              <a:rPr lang="ru-RU" sz="1700" b="1" dirty="0">
                <a:solidFill>
                  <a:srgbClr val="1F4E79"/>
                </a:solidFill>
                <a:ea typeface="Arial Unicode MS"/>
                <a:cs typeface="Arial Unicode MS"/>
              </a:rPr>
              <a:t>России функционируют </a:t>
            </a:r>
            <a:r>
              <a:rPr lang="ru-RU" sz="1700" b="1" dirty="0" smtClean="0">
                <a:solidFill>
                  <a:srgbClr val="1F4E79"/>
                </a:solidFill>
                <a:ea typeface="Arial Unicode MS"/>
                <a:cs typeface="Arial Unicode MS"/>
              </a:rPr>
              <a:t>312 гидроэлектростанций</a:t>
            </a:r>
            <a:r>
              <a:rPr lang="ru-RU" sz="1700" b="1" dirty="0">
                <a:solidFill>
                  <a:srgbClr val="1F4E79"/>
                </a:solidFill>
                <a:ea typeface="Arial Unicode MS"/>
                <a:cs typeface="Arial Unicode MS"/>
              </a:rPr>
              <a:t>, в числе которых </a:t>
            </a:r>
            <a:r>
              <a:rPr lang="ru-RU" sz="1700" b="1" dirty="0" smtClean="0">
                <a:solidFill>
                  <a:srgbClr val="1F4E79"/>
                </a:solidFill>
                <a:ea typeface="Arial Unicode MS"/>
                <a:cs typeface="Arial Unicode MS"/>
              </a:rPr>
              <a:t>103 </a:t>
            </a:r>
            <a:r>
              <a:rPr lang="ru-RU" sz="1700" b="1" dirty="0">
                <a:solidFill>
                  <a:srgbClr val="1F4E79"/>
                </a:solidFill>
                <a:ea typeface="Arial Unicode MS"/>
                <a:cs typeface="Arial Unicode MS"/>
              </a:rPr>
              <a:t>ГЭС мощностью более 10 МВт, две </a:t>
            </a:r>
            <a:r>
              <a:rPr lang="ru-RU" sz="1700" b="1" dirty="0" smtClean="0">
                <a:solidFill>
                  <a:srgbClr val="1F4E79"/>
                </a:solidFill>
                <a:ea typeface="Arial Unicode MS"/>
                <a:cs typeface="Arial Unicode MS"/>
              </a:rPr>
              <a:t> </a:t>
            </a:r>
            <a:r>
              <a:rPr lang="ru-RU" sz="1700" b="1" dirty="0">
                <a:solidFill>
                  <a:srgbClr val="1F4E79"/>
                </a:solidFill>
                <a:ea typeface="Arial Unicode MS"/>
                <a:cs typeface="Arial Unicode MS"/>
              </a:rPr>
              <a:t>ГАЭС и </a:t>
            </a:r>
            <a:r>
              <a:rPr lang="ru-RU" sz="1700" b="1" dirty="0" smtClean="0">
                <a:solidFill>
                  <a:srgbClr val="1F4E79"/>
                </a:solidFill>
                <a:ea typeface="Arial Unicode MS"/>
                <a:cs typeface="Arial Unicode MS"/>
              </a:rPr>
              <a:t>одна  </a:t>
            </a:r>
            <a:r>
              <a:rPr lang="ru-RU" sz="1700" b="1" dirty="0">
                <a:solidFill>
                  <a:srgbClr val="1F4E79"/>
                </a:solidFill>
                <a:ea typeface="Arial Unicode MS"/>
                <a:cs typeface="Arial Unicode MS"/>
              </a:rPr>
              <a:t>ГЭС-ГАЭС. </a:t>
            </a:r>
            <a:endParaRPr lang="ru-RU" sz="17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r="21376" b="24238"/>
          <a:stretch/>
        </p:blipFill>
        <p:spPr>
          <a:xfrm>
            <a:off x="0" y="190507"/>
            <a:ext cx="8025063" cy="4441138"/>
          </a:xfrm>
          <a:prstGeom prst="rect">
            <a:avLst/>
          </a:prstGeom>
        </p:spPr>
      </p:pic>
      <p:pic>
        <p:nvPicPr>
          <p:cNvPr id="22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23818" y="77846"/>
            <a:ext cx="1053296" cy="6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63517" y="-3994"/>
            <a:ext cx="4125734" cy="71833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Гидроэнергетика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России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87457"/>
              </p:ext>
            </p:extLst>
          </p:nvPr>
        </p:nvGraphicFramePr>
        <p:xfrm>
          <a:off x="131971" y="732874"/>
          <a:ext cx="1191307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0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83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Century Gothic" panose="020B0502020202020204" pitchFamily="34" charset="0"/>
                        </a:rPr>
                        <a:t>Совокупная установленная мощность ГЭС России</a:t>
                      </a:r>
                      <a:endParaRPr lang="ru-RU" sz="18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 Gothic" panose="020B0502020202020204" pitchFamily="34" charset="0"/>
                        </a:rPr>
                        <a:t>53  МВт</a:t>
                      </a:r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Доля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ГЭС в </a:t>
                      </a: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выработке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электроэнергии в ЕЭС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18,8 %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Доля мощности ГЭС в ЕЭС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20,2 %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5029" y="2017643"/>
            <a:ext cx="6037172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 последние 12 лет 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были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введены в эксплуатацию </a:t>
            </a:r>
          </a:p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новые ГЭС и ГАЭС (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,8 ГВт)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842594130"/>
              </p:ext>
            </p:extLst>
          </p:nvPr>
        </p:nvGraphicFramePr>
        <p:xfrm>
          <a:off x="6276109" y="2017643"/>
          <a:ext cx="5768934" cy="452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27391" y="0"/>
            <a:ext cx="1053296" cy="6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75773"/>
              </p:ext>
            </p:extLst>
          </p:nvPr>
        </p:nvGraphicFramePr>
        <p:xfrm>
          <a:off x="171237" y="2760023"/>
          <a:ext cx="6000963" cy="3810822"/>
        </p:xfrm>
        <a:graphic>
          <a:graphicData uri="http://schemas.openxmlformats.org/drawingml/2006/table">
            <a:tbl>
              <a:tblPr firstRow="1" firstCol="1" bandRow="1"/>
              <a:tblGrid>
                <a:gridCol w="2829949">
                  <a:extLst>
                    <a:ext uri="{9D8B030D-6E8A-4147-A177-3AD203B41FA5}">
                      <a16:colId xmlns:a16="http://schemas.microsoft.com/office/drawing/2014/main" val="2209533031"/>
                    </a:ext>
                  </a:extLst>
                </a:gridCol>
                <a:gridCol w="1802189">
                  <a:extLst>
                    <a:ext uri="{9D8B030D-6E8A-4147-A177-3AD203B41FA5}">
                      <a16:colId xmlns:a16="http://schemas.microsoft.com/office/drawing/2014/main" val="772452821"/>
                    </a:ext>
                  </a:extLst>
                </a:gridCol>
                <a:gridCol w="1368825">
                  <a:extLst>
                    <a:ext uri="{9D8B030D-6E8A-4147-A177-3AD203B41FA5}">
                      <a16:colId xmlns:a16="http://schemas.microsoft.com/office/drawing/2014/main" val="2100504937"/>
                    </a:ext>
                  </a:extLst>
                </a:gridCol>
              </a:tblGrid>
              <a:tr h="477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Установленная мощность, Мвт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пуска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232174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Кошхатау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ГЭС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688189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Егорлыкская ГЭС-2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547912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Толмачевская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ГЭС-2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295398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Бурейская ГЭС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133229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Зеленчукская ГЭС/ГАЭС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947262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Гоцатлинская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ГЭС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780482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Зарагижская ГЭС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643678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Богучанская ГЭС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2997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341420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Нижне-Бурейская ГЭС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799235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Усть-Среднеканская ГЭС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083971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Верхнебалкарская ГЭС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538127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Зарамагская ГЭС-1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83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Борсучковская ГЭС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631821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Красногорская ГЭС-2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65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1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0548" y="1"/>
            <a:ext cx="10515600" cy="6234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</a:rPr>
              <a:t>Выработка электроэнергии ГЭС в России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6" y="623500"/>
            <a:ext cx="10835682" cy="2895977"/>
          </a:xfrm>
          <a:prstGeom prst="rect">
            <a:avLst/>
          </a:prstGeom>
          <a:noFill/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0ADDE11-5135-DF16-F5FC-9A8875870F0F}"/>
              </a:ext>
            </a:extLst>
          </p:cNvPr>
          <p:cNvGraphicFramePr/>
          <p:nvPr/>
        </p:nvGraphicFramePr>
        <p:xfrm>
          <a:off x="797423" y="3739243"/>
          <a:ext cx="10408111" cy="311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09157" y="3910169"/>
            <a:ext cx="802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Доля ГЭС в мощности и выработке электроэнергии в России в 2010–2021 гг., %</a:t>
            </a:r>
          </a:p>
        </p:txBody>
      </p:sp>
      <p:pic>
        <p:nvPicPr>
          <p:cNvPr id="9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23818" y="77846"/>
            <a:ext cx="997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21428" y="522823"/>
            <a:ext cx="6651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Динамика выработки ГЭС в России в 2010–2021 гг., млрд кВт-ч</a:t>
            </a:r>
          </a:p>
        </p:txBody>
      </p:sp>
    </p:spTree>
    <p:extLst>
      <p:ext uri="{BB962C8B-B14F-4D97-AF65-F5344CB8AC3E}">
        <p14:creationId xmlns:p14="http://schemas.microsoft.com/office/powerpoint/2010/main" val="44012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988" y="880055"/>
            <a:ext cx="6390289" cy="3597341"/>
            <a:chOff x="1161005" y="1210249"/>
            <a:chExt cx="6562154" cy="3735530"/>
          </a:xfrm>
        </p:grpSpPr>
        <p:pic>
          <p:nvPicPr>
            <p:cNvPr id="7" name="Picture 2" descr="https://konspekta.net/lektsiiorgimg/baza6/3415867172816.files/image00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" t="3825" r="724" b="8253"/>
            <a:stretch/>
          </p:blipFill>
          <p:spPr bwMode="auto">
            <a:xfrm>
              <a:off x="1161005" y="1210249"/>
              <a:ext cx="6243828" cy="362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6591780" y="3717116"/>
              <a:ext cx="1051560" cy="1228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4894" y="2893068"/>
              <a:ext cx="1409700" cy="479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b="1" dirty="0">
                <a:solidFill>
                  <a:srgbClr val="C00000"/>
                </a:solidFill>
              </a:endParaRPr>
            </a:p>
            <a:p>
              <a:r>
                <a:rPr lang="ru-RU" sz="1200" b="1" dirty="0">
                  <a:solidFill>
                    <a:srgbClr val="7030A0"/>
                  </a:solidFill>
                </a:rPr>
                <a:t>2,5%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18488" y="3571374"/>
              <a:ext cx="1409700" cy="479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b="1" dirty="0">
                <a:solidFill>
                  <a:srgbClr val="C00000"/>
                </a:solidFill>
              </a:endParaRPr>
            </a:p>
            <a:p>
              <a:r>
                <a:rPr lang="ru-RU" sz="1200" b="1" dirty="0">
                  <a:solidFill>
                    <a:srgbClr val="7030A0"/>
                  </a:solidFill>
                </a:rPr>
                <a:t>43,1%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4017" y="3758079"/>
              <a:ext cx="1409700" cy="479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b="1" dirty="0">
                <a:solidFill>
                  <a:srgbClr val="C00000"/>
                </a:solidFill>
              </a:endParaRPr>
            </a:p>
            <a:p>
              <a:r>
                <a:rPr lang="ru-RU" sz="1200" b="1" dirty="0">
                  <a:solidFill>
                    <a:srgbClr val="7030A0"/>
                  </a:solidFill>
                </a:rPr>
                <a:t>9,1%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8913" y="3812393"/>
              <a:ext cx="1409700" cy="479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b="1" dirty="0">
                <a:solidFill>
                  <a:srgbClr val="C00000"/>
                </a:solidFill>
              </a:endParaRPr>
            </a:p>
            <a:p>
              <a:r>
                <a:rPr lang="ru-RU" sz="1200" b="1" dirty="0">
                  <a:solidFill>
                    <a:srgbClr val="7030A0"/>
                  </a:solidFill>
                </a:rPr>
                <a:t>9,2%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9089" y="1274523"/>
              <a:ext cx="550204" cy="287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7030A0"/>
                  </a:solidFill>
                </a:rPr>
                <a:t>5,7</a:t>
              </a:r>
              <a:r>
                <a:rPr lang="ru-RU" sz="1200" b="1" dirty="0">
                  <a:solidFill>
                    <a:srgbClr val="7030A0"/>
                  </a:solidFill>
                </a:rPr>
                <a:t>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81306" y="2772057"/>
              <a:ext cx="1409700" cy="479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b="1" dirty="0">
                <a:solidFill>
                  <a:srgbClr val="C00000"/>
                </a:solidFill>
              </a:endParaRPr>
            </a:p>
            <a:p>
              <a:r>
                <a:rPr lang="ru-RU" sz="1200" b="1" dirty="0">
                  <a:solidFill>
                    <a:srgbClr val="7030A0"/>
                  </a:solidFill>
                </a:rPr>
                <a:t>1,5%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08135" y="3424273"/>
              <a:ext cx="681037" cy="376237"/>
            </a:xfrm>
            <a:custGeom>
              <a:avLst/>
              <a:gdLst>
                <a:gd name="connsiteX0" fmla="*/ 0 w 681037"/>
                <a:gd name="connsiteY0" fmla="*/ 133350 h 376237"/>
                <a:gd name="connsiteX1" fmla="*/ 95250 w 681037"/>
                <a:gd name="connsiteY1" fmla="*/ 142875 h 376237"/>
                <a:gd name="connsiteX2" fmla="*/ 123825 w 681037"/>
                <a:gd name="connsiteY2" fmla="*/ 133350 h 376237"/>
                <a:gd name="connsiteX3" fmla="*/ 157162 w 681037"/>
                <a:gd name="connsiteY3" fmla="*/ 119062 h 376237"/>
                <a:gd name="connsiteX4" fmla="*/ 190500 w 681037"/>
                <a:gd name="connsiteY4" fmla="*/ 133350 h 376237"/>
                <a:gd name="connsiteX5" fmla="*/ 200025 w 681037"/>
                <a:gd name="connsiteY5" fmla="*/ 85725 h 376237"/>
                <a:gd name="connsiteX6" fmla="*/ 200025 w 681037"/>
                <a:gd name="connsiteY6" fmla="*/ 61912 h 376237"/>
                <a:gd name="connsiteX7" fmla="*/ 214312 w 681037"/>
                <a:gd name="connsiteY7" fmla="*/ 9525 h 376237"/>
                <a:gd name="connsiteX8" fmla="*/ 238125 w 681037"/>
                <a:gd name="connsiteY8" fmla="*/ 4762 h 376237"/>
                <a:gd name="connsiteX9" fmla="*/ 257175 w 681037"/>
                <a:gd name="connsiteY9" fmla="*/ 14287 h 376237"/>
                <a:gd name="connsiteX10" fmla="*/ 271462 w 681037"/>
                <a:gd name="connsiteY10" fmla="*/ 14287 h 376237"/>
                <a:gd name="connsiteX11" fmla="*/ 290512 w 681037"/>
                <a:gd name="connsiteY11" fmla="*/ 38100 h 376237"/>
                <a:gd name="connsiteX12" fmla="*/ 304800 w 681037"/>
                <a:gd name="connsiteY12" fmla="*/ 47625 h 376237"/>
                <a:gd name="connsiteX13" fmla="*/ 338137 w 681037"/>
                <a:gd name="connsiteY13" fmla="*/ 38100 h 376237"/>
                <a:gd name="connsiteX14" fmla="*/ 357187 w 681037"/>
                <a:gd name="connsiteY14" fmla="*/ 19050 h 376237"/>
                <a:gd name="connsiteX15" fmla="*/ 361950 w 681037"/>
                <a:gd name="connsiteY15" fmla="*/ 0 h 376237"/>
                <a:gd name="connsiteX16" fmla="*/ 381000 w 681037"/>
                <a:gd name="connsiteY16" fmla="*/ 19050 h 376237"/>
                <a:gd name="connsiteX17" fmla="*/ 390525 w 681037"/>
                <a:gd name="connsiteY17" fmla="*/ 57150 h 376237"/>
                <a:gd name="connsiteX18" fmla="*/ 414337 w 681037"/>
                <a:gd name="connsiteY18" fmla="*/ 85725 h 376237"/>
                <a:gd name="connsiteX19" fmla="*/ 457200 w 681037"/>
                <a:gd name="connsiteY19" fmla="*/ 80962 h 376237"/>
                <a:gd name="connsiteX20" fmla="*/ 500062 w 681037"/>
                <a:gd name="connsiteY20" fmla="*/ 90487 h 376237"/>
                <a:gd name="connsiteX21" fmla="*/ 523875 w 681037"/>
                <a:gd name="connsiteY21" fmla="*/ 109537 h 376237"/>
                <a:gd name="connsiteX22" fmla="*/ 523875 w 681037"/>
                <a:gd name="connsiteY22" fmla="*/ 138112 h 376237"/>
                <a:gd name="connsiteX23" fmla="*/ 514350 w 681037"/>
                <a:gd name="connsiteY23" fmla="*/ 176212 h 376237"/>
                <a:gd name="connsiteX24" fmla="*/ 490537 w 681037"/>
                <a:gd name="connsiteY24" fmla="*/ 200025 h 376237"/>
                <a:gd name="connsiteX25" fmla="*/ 542925 w 681037"/>
                <a:gd name="connsiteY25" fmla="*/ 223837 h 376237"/>
                <a:gd name="connsiteX26" fmla="*/ 600075 w 681037"/>
                <a:gd name="connsiteY26" fmla="*/ 223837 h 376237"/>
                <a:gd name="connsiteX27" fmla="*/ 614362 w 681037"/>
                <a:gd name="connsiteY27" fmla="*/ 247650 h 376237"/>
                <a:gd name="connsiteX28" fmla="*/ 638175 w 681037"/>
                <a:gd name="connsiteY28" fmla="*/ 271462 h 376237"/>
                <a:gd name="connsiteX29" fmla="*/ 652462 w 681037"/>
                <a:gd name="connsiteY29" fmla="*/ 314325 h 376237"/>
                <a:gd name="connsiteX30" fmla="*/ 661987 w 681037"/>
                <a:gd name="connsiteY30" fmla="*/ 347662 h 376237"/>
                <a:gd name="connsiteX31" fmla="*/ 681037 w 681037"/>
                <a:gd name="connsiteY31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81037" h="376237">
                  <a:moveTo>
                    <a:pt x="0" y="133350"/>
                  </a:moveTo>
                  <a:lnTo>
                    <a:pt x="95250" y="142875"/>
                  </a:lnTo>
                  <a:lnTo>
                    <a:pt x="123825" y="133350"/>
                  </a:lnTo>
                  <a:lnTo>
                    <a:pt x="157162" y="119062"/>
                  </a:lnTo>
                  <a:lnTo>
                    <a:pt x="190500" y="133350"/>
                  </a:lnTo>
                  <a:lnTo>
                    <a:pt x="200025" y="85725"/>
                  </a:lnTo>
                  <a:lnTo>
                    <a:pt x="200025" y="61912"/>
                  </a:lnTo>
                  <a:lnTo>
                    <a:pt x="214312" y="9525"/>
                  </a:lnTo>
                  <a:lnTo>
                    <a:pt x="238125" y="4762"/>
                  </a:lnTo>
                  <a:lnTo>
                    <a:pt x="257175" y="14287"/>
                  </a:lnTo>
                  <a:lnTo>
                    <a:pt x="271462" y="14287"/>
                  </a:lnTo>
                  <a:lnTo>
                    <a:pt x="290512" y="38100"/>
                  </a:lnTo>
                  <a:lnTo>
                    <a:pt x="304800" y="47625"/>
                  </a:lnTo>
                  <a:lnTo>
                    <a:pt x="338137" y="38100"/>
                  </a:lnTo>
                  <a:lnTo>
                    <a:pt x="357187" y="19050"/>
                  </a:lnTo>
                  <a:lnTo>
                    <a:pt x="361950" y="0"/>
                  </a:lnTo>
                  <a:lnTo>
                    <a:pt x="381000" y="19050"/>
                  </a:lnTo>
                  <a:lnTo>
                    <a:pt x="390525" y="57150"/>
                  </a:lnTo>
                  <a:lnTo>
                    <a:pt x="414337" y="85725"/>
                  </a:lnTo>
                  <a:lnTo>
                    <a:pt x="457200" y="80962"/>
                  </a:lnTo>
                  <a:lnTo>
                    <a:pt x="500062" y="90487"/>
                  </a:lnTo>
                  <a:lnTo>
                    <a:pt x="523875" y="109537"/>
                  </a:lnTo>
                  <a:lnTo>
                    <a:pt x="523875" y="138112"/>
                  </a:lnTo>
                  <a:lnTo>
                    <a:pt x="514350" y="176212"/>
                  </a:lnTo>
                  <a:lnTo>
                    <a:pt x="490537" y="200025"/>
                  </a:lnTo>
                  <a:lnTo>
                    <a:pt x="542925" y="223837"/>
                  </a:lnTo>
                  <a:lnTo>
                    <a:pt x="600075" y="223837"/>
                  </a:lnTo>
                  <a:lnTo>
                    <a:pt x="614362" y="247650"/>
                  </a:lnTo>
                  <a:lnTo>
                    <a:pt x="638175" y="271462"/>
                  </a:lnTo>
                  <a:lnTo>
                    <a:pt x="652462" y="314325"/>
                  </a:lnTo>
                  <a:lnTo>
                    <a:pt x="661987" y="347662"/>
                  </a:lnTo>
                  <a:lnTo>
                    <a:pt x="681037" y="376237"/>
                  </a:lnTo>
                </a:path>
              </a:pathLst>
            </a:custGeom>
            <a:noFill/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598585" y="1909798"/>
              <a:ext cx="2552700" cy="923925"/>
            </a:xfrm>
            <a:custGeom>
              <a:avLst/>
              <a:gdLst>
                <a:gd name="connsiteX0" fmla="*/ 0 w 2552700"/>
                <a:gd name="connsiteY0" fmla="*/ 0 h 923925"/>
                <a:gd name="connsiteX1" fmla="*/ 61912 w 2552700"/>
                <a:gd name="connsiteY1" fmla="*/ 23812 h 923925"/>
                <a:gd name="connsiteX2" fmla="*/ 95250 w 2552700"/>
                <a:gd name="connsiteY2" fmla="*/ 38100 h 923925"/>
                <a:gd name="connsiteX3" fmla="*/ 133350 w 2552700"/>
                <a:gd name="connsiteY3" fmla="*/ 104775 h 923925"/>
                <a:gd name="connsiteX4" fmla="*/ 176212 w 2552700"/>
                <a:gd name="connsiteY4" fmla="*/ 185737 h 923925"/>
                <a:gd name="connsiteX5" fmla="*/ 276225 w 2552700"/>
                <a:gd name="connsiteY5" fmla="*/ 200025 h 923925"/>
                <a:gd name="connsiteX6" fmla="*/ 314325 w 2552700"/>
                <a:gd name="connsiteY6" fmla="*/ 214312 h 923925"/>
                <a:gd name="connsiteX7" fmla="*/ 347662 w 2552700"/>
                <a:gd name="connsiteY7" fmla="*/ 242887 h 923925"/>
                <a:gd name="connsiteX8" fmla="*/ 366712 w 2552700"/>
                <a:gd name="connsiteY8" fmla="*/ 285750 h 923925"/>
                <a:gd name="connsiteX9" fmla="*/ 385762 w 2552700"/>
                <a:gd name="connsiteY9" fmla="*/ 304800 h 923925"/>
                <a:gd name="connsiteX10" fmla="*/ 419100 w 2552700"/>
                <a:gd name="connsiteY10" fmla="*/ 290512 h 923925"/>
                <a:gd name="connsiteX11" fmla="*/ 490537 w 2552700"/>
                <a:gd name="connsiteY11" fmla="*/ 371475 h 923925"/>
                <a:gd name="connsiteX12" fmla="*/ 557212 w 2552700"/>
                <a:gd name="connsiteY12" fmla="*/ 395287 h 923925"/>
                <a:gd name="connsiteX13" fmla="*/ 647700 w 2552700"/>
                <a:gd name="connsiteY13" fmla="*/ 376237 h 923925"/>
                <a:gd name="connsiteX14" fmla="*/ 685800 w 2552700"/>
                <a:gd name="connsiteY14" fmla="*/ 319087 h 923925"/>
                <a:gd name="connsiteX15" fmla="*/ 752475 w 2552700"/>
                <a:gd name="connsiteY15" fmla="*/ 314325 h 923925"/>
                <a:gd name="connsiteX16" fmla="*/ 828675 w 2552700"/>
                <a:gd name="connsiteY16" fmla="*/ 285750 h 923925"/>
                <a:gd name="connsiteX17" fmla="*/ 909637 w 2552700"/>
                <a:gd name="connsiteY17" fmla="*/ 309562 h 923925"/>
                <a:gd name="connsiteX18" fmla="*/ 947737 w 2552700"/>
                <a:gd name="connsiteY18" fmla="*/ 361950 h 923925"/>
                <a:gd name="connsiteX19" fmla="*/ 1009650 w 2552700"/>
                <a:gd name="connsiteY19" fmla="*/ 423862 h 923925"/>
                <a:gd name="connsiteX20" fmla="*/ 1104900 w 2552700"/>
                <a:gd name="connsiteY20" fmla="*/ 476250 h 923925"/>
                <a:gd name="connsiteX21" fmla="*/ 1219200 w 2552700"/>
                <a:gd name="connsiteY21" fmla="*/ 533400 h 923925"/>
                <a:gd name="connsiteX22" fmla="*/ 1295400 w 2552700"/>
                <a:gd name="connsiteY22" fmla="*/ 571500 h 923925"/>
                <a:gd name="connsiteX23" fmla="*/ 1352550 w 2552700"/>
                <a:gd name="connsiteY23" fmla="*/ 547687 h 923925"/>
                <a:gd name="connsiteX24" fmla="*/ 1366837 w 2552700"/>
                <a:gd name="connsiteY24" fmla="*/ 585787 h 923925"/>
                <a:gd name="connsiteX25" fmla="*/ 1371600 w 2552700"/>
                <a:gd name="connsiteY25" fmla="*/ 652462 h 923925"/>
                <a:gd name="connsiteX26" fmla="*/ 1419225 w 2552700"/>
                <a:gd name="connsiteY26" fmla="*/ 681037 h 923925"/>
                <a:gd name="connsiteX27" fmla="*/ 1519237 w 2552700"/>
                <a:gd name="connsiteY27" fmla="*/ 685800 h 923925"/>
                <a:gd name="connsiteX28" fmla="*/ 1581150 w 2552700"/>
                <a:gd name="connsiteY28" fmla="*/ 652462 h 923925"/>
                <a:gd name="connsiteX29" fmla="*/ 1604962 w 2552700"/>
                <a:gd name="connsiteY29" fmla="*/ 581025 h 923925"/>
                <a:gd name="connsiteX30" fmla="*/ 1466850 w 2552700"/>
                <a:gd name="connsiteY30" fmla="*/ 804862 h 923925"/>
                <a:gd name="connsiteX31" fmla="*/ 1481137 w 2552700"/>
                <a:gd name="connsiteY31" fmla="*/ 866775 h 923925"/>
                <a:gd name="connsiteX32" fmla="*/ 1481137 w 2552700"/>
                <a:gd name="connsiteY32" fmla="*/ 866775 h 923925"/>
                <a:gd name="connsiteX33" fmla="*/ 1500187 w 2552700"/>
                <a:gd name="connsiteY33" fmla="*/ 923925 h 923925"/>
                <a:gd name="connsiteX34" fmla="*/ 1585912 w 2552700"/>
                <a:gd name="connsiteY34" fmla="*/ 904875 h 923925"/>
                <a:gd name="connsiteX35" fmla="*/ 1700212 w 2552700"/>
                <a:gd name="connsiteY35" fmla="*/ 904875 h 923925"/>
                <a:gd name="connsiteX36" fmla="*/ 1709737 w 2552700"/>
                <a:gd name="connsiteY36" fmla="*/ 881062 h 923925"/>
                <a:gd name="connsiteX37" fmla="*/ 1700212 w 2552700"/>
                <a:gd name="connsiteY37" fmla="*/ 828675 h 923925"/>
                <a:gd name="connsiteX38" fmla="*/ 1719262 w 2552700"/>
                <a:gd name="connsiteY38" fmla="*/ 804862 h 923925"/>
                <a:gd name="connsiteX39" fmla="*/ 1781175 w 2552700"/>
                <a:gd name="connsiteY39" fmla="*/ 814387 h 923925"/>
                <a:gd name="connsiteX40" fmla="*/ 1800225 w 2552700"/>
                <a:gd name="connsiteY40" fmla="*/ 828675 h 923925"/>
                <a:gd name="connsiteX41" fmla="*/ 1833562 w 2552700"/>
                <a:gd name="connsiteY41" fmla="*/ 814387 h 923925"/>
                <a:gd name="connsiteX42" fmla="*/ 1881187 w 2552700"/>
                <a:gd name="connsiteY42" fmla="*/ 852487 h 923925"/>
                <a:gd name="connsiteX43" fmla="*/ 1914525 w 2552700"/>
                <a:gd name="connsiteY43" fmla="*/ 862012 h 923925"/>
                <a:gd name="connsiteX44" fmla="*/ 1966912 w 2552700"/>
                <a:gd name="connsiteY44" fmla="*/ 842962 h 923925"/>
                <a:gd name="connsiteX45" fmla="*/ 2005012 w 2552700"/>
                <a:gd name="connsiteY45" fmla="*/ 842962 h 923925"/>
                <a:gd name="connsiteX46" fmla="*/ 2076450 w 2552700"/>
                <a:gd name="connsiteY46" fmla="*/ 866775 h 923925"/>
                <a:gd name="connsiteX47" fmla="*/ 2114550 w 2552700"/>
                <a:gd name="connsiteY47" fmla="*/ 866775 h 923925"/>
                <a:gd name="connsiteX48" fmla="*/ 2162175 w 2552700"/>
                <a:gd name="connsiteY48" fmla="*/ 785812 h 923925"/>
                <a:gd name="connsiteX49" fmla="*/ 2205037 w 2552700"/>
                <a:gd name="connsiteY49" fmla="*/ 723900 h 923925"/>
                <a:gd name="connsiteX50" fmla="*/ 2219325 w 2552700"/>
                <a:gd name="connsiteY50" fmla="*/ 681037 h 923925"/>
                <a:gd name="connsiteX51" fmla="*/ 2314575 w 2552700"/>
                <a:gd name="connsiteY51" fmla="*/ 652462 h 923925"/>
                <a:gd name="connsiteX52" fmla="*/ 2419350 w 2552700"/>
                <a:gd name="connsiteY52" fmla="*/ 581025 h 923925"/>
                <a:gd name="connsiteX53" fmla="*/ 2490787 w 2552700"/>
                <a:gd name="connsiteY53" fmla="*/ 542925 h 923925"/>
                <a:gd name="connsiteX54" fmla="*/ 2538412 w 2552700"/>
                <a:gd name="connsiteY54" fmla="*/ 495300 h 923925"/>
                <a:gd name="connsiteX55" fmla="*/ 2552700 w 2552700"/>
                <a:gd name="connsiteY55" fmla="*/ 447675 h 923925"/>
                <a:gd name="connsiteX56" fmla="*/ 2533650 w 2552700"/>
                <a:gd name="connsiteY56" fmla="*/ 400050 h 923925"/>
                <a:gd name="connsiteX57" fmla="*/ 2538412 w 2552700"/>
                <a:gd name="connsiteY57" fmla="*/ 366712 h 923925"/>
                <a:gd name="connsiteX58" fmla="*/ 2524125 w 2552700"/>
                <a:gd name="connsiteY58" fmla="*/ 357187 h 923925"/>
                <a:gd name="connsiteX59" fmla="*/ 2519362 w 2552700"/>
                <a:gd name="connsiteY59" fmla="*/ 295275 h 923925"/>
                <a:gd name="connsiteX60" fmla="*/ 2514600 w 2552700"/>
                <a:gd name="connsiteY60" fmla="*/ 214312 h 923925"/>
                <a:gd name="connsiteX0" fmla="*/ 0 w 2552700"/>
                <a:gd name="connsiteY0" fmla="*/ 0 h 923925"/>
                <a:gd name="connsiteX1" fmla="*/ 61912 w 2552700"/>
                <a:gd name="connsiteY1" fmla="*/ 23812 h 923925"/>
                <a:gd name="connsiteX2" fmla="*/ 95250 w 2552700"/>
                <a:gd name="connsiteY2" fmla="*/ 38100 h 923925"/>
                <a:gd name="connsiteX3" fmla="*/ 133350 w 2552700"/>
                <a:gd name="connsiteY3" fmla="*/ 104775 h 923925"/>
                <a:gd name="connsiteX4" fmla="*/ 176212 w 2552700"/>
                <a:gd name="connsiteY4" fmla="*/ 185737 h 923925"/>
                <a:gd name="connsiteX5" fmla="*/ 276225 w 2552700"/>
                <a:gd name="connsiteY5" fmla="*/ 200025 h 923925"/>
                <a:gd name="connsiteX6" fmla="*/ 314325 w 2552700"/>
                <a:gd name="connsiteY6" fmla="*/ 214312 h 923925"/>
                <a:gd name="connsiteX7" fmla="*/ 347662 w 2552700"/>
                <a:gd name="connsiteY7" fmla="*/ 242887 h 923925"/>
                <a:gd name="connsiteX8" fmla="*/ 366712 w 2552700"/>
                <a:gd name="connsiteY8" fmla="*/ 285750 h 923925"/>
                <a:gd name="connsiteX9" fmla="*/ 385762 w 2552700"/>
                <a:gd name="connsiteY9" fmla="*/ 304800 h 923925"/>
                <a:gd name="connsiteX10" fmla="*/ 419100 w 2552700"/>
                <a:gd name="connsiteY10" fmla="*/ 290512 h 923925"/>
                <a:gd name="connsiteX11" fmla="*/ 490537 w 2552700"/>
                <a:gd name="connsiteY11" fmla="*/ 371475 h 923925"/>
                <a:gd name="connsiteX12" fmla="*/ 557212 w 2552700"/>
                <a:gd name="connsiteY12" fmla="*/ 395287 h 923925"/>
                <a:gd name="connsiteX13" fmla="*/ 647700 w 2552700"/>
                <a:gd name="connsiteY13" fmla="*/ 376237 h 923925"/>
                <a:gd name="connsiteX14" fmla="*/ 685800 w 2552700"/>
                <a:gd name="connsiteY14" fmla="*/ 319087 h 923925"/>
                <a:gd name="connsiteX15" fmla="*/ 752475 w 2552700"/>
                <a:gd name="connsiteY15" fmla="*/ 314325 h 923925"/>
                <a:gd name="connsiteX16" fmla="*/ 828675 w 2552700"/>
                <a:gd name="connsiteY16" fmla="*/ 285750 h 923925"/>
                <a:gd name="connsiteX17" fmla="*/ 909637 w 2552700"/>
                <a:gd name="connsiteY17" fmla="*/ 309562 h 923925"/>
                <a:gd name="connsiteX18" fmla="*/ 947737 w 2552700"/>
                <a:gd name="connsiteY18" fmla="*/ 361950 h 923925"/>
                <a:gd name="connsiteX19" fmla="*/ 1009650 w 2552700"/>
                <a:gd name="connsiteY19" fmla="*/ 423862 h 923925"/>
                <a:gd name="connsiteX20" fmla="*/ 1104900 w 2552700"/>
                <a:gd name="connsiteY20" fmla="*/ 476250 h 923925"/>
                <a:gd name="connsiteX21" fmla="*/ 1219200 w 2552700"/>
                <a:gd name="connsiteY21" fmla="*/ 533400 h 923925"/>
                <a:gd name="connsiteX22" fmla="*/ 1295400 w 2552700"/>
                <a:gd name="connsiteY22" fmla="*/ 571500 h 923925"/>
                <a:gd name="connsiteX23" fmla="*/ 1352550 w 2552700"/>
                <a:gd name="connsiteY23" fmla="*/ 547687 h 923925"/>
                <a:gd name="connsiteX24" fmla="*/ 1366837 w 2552700"/>
                <a:gd name="connsiteY24" fmla="*/ 585787 h 923925"/>
                <a:gd name="connsiteX25" fmla="*/ 1371600 w 2552700"/>
                <a:gd name="connsiteY25" fmla="*/ 652462 h 923925"/>
                <a:gd name="connsiteX26" fmla="*/ 1419225 w 2552700"/>
                <a:gd name="connsiteY26" fmla="*/ 681037 h 923925"/>
                <a:gd name="connsiteX27" fmla="*/ 1519237 w 2552700"/>
                <a:gd name="connsiteY27" fmla="*/ 685800 h 923925"/>
                <a:gd name="connsiteX28" fmla="*/ 1581150 w 2552700"/>
                <a:gd name="connsiteY28" fmla="*/ 652462 h 923925"/>
                <a:gd name="connsiteX29" fmla="*/ 1500187 w 2552700"/>
                <a:gd name="connsiteY29" fmla="*/ 757238 h 923925"/>
                <a:gd name="connsiteX30" fmla="*/ 1466850 w 2552700"/>
                <a:gd name="connsiteY30" fmla="*/ 804862 h 923925"/>
                <a:gd name="connsiteX31" fmla="*/ 1481137 w 2552700"/>
                <a:gd name="connsiteY31" fmla="*/ 866775 h 923925"/>
                <a:gd name="connsiteX32" fmla="*/ 1481137 w 2552700"/>
                <a:gd name="connsiteY32" fmla="*/ 866775 h 923925"/>
                <a:gd name="connsiteX33" fmla="*/ 1500187 w 2552700"/>
                <a:gd name="connsiteY33" fmla="*/ 923925 h 923925"/>
                <a:gd name="connsiteX34" fmla="*/ 1585912 w 2552700"/>
                <a:gd name="connsiteY34" fmla="*/ 904875 h 923925"/>
                <a:gd name="connsiteX35" fmla="*/ 1700212 w 2552700"/>
                <a:gd name="connsiteY35" fmla="*/ 904875 h 923925"/>
                <a:gd name="connsiteX36" fmla="*/ 1709737 w 2552700"/>
                <a:gd name="connsiteY36" fmla="*/ 881062 h 923925"/>
                <a:gd name="connsiteX37" fmla="*/ 1700212 w 2552700"/>
                <a:gd name="connsiteY37" fmla="*/ 828675 h 923925"/>
                <a:gd name="connsiteX38" fmla="*/ 1719262 w 2552700"/>
                <a:gd name="connsiteY38" fmla="*/ 804862 h 923925"/>
                <a:gd name="connsiteX39" fmla="*/ 1781175 w 2552700"/>
                <a:gd name="connsiteY39" fmla="*/ 814387 h 923925"/>
                <a:gd name="connsiteX40" fmla="*/ 1800225 w 2552700"/>
                <a:gd name="connsiteY40" fmla="*/ 828675 h 923925"/>
                <a:gd name="connsiteX41" fmla="*/ 1833562 w 2552700"/>
                <a:gd name="connsiteY41" fmla="*/ 814387 h 923925"/>
                <a:gd name="connsiteX42" fmla="*/ 1881187 w 2552700"/>
                <a:gd name="connsiteY42" fmla="*/ 852487 h 923925"/>
                <a:gd name="connsiteX43" fmla="*/ 1914525 w 2552700"/>
                <a:gd name="connsiteY43" fmla="*/ 862012 h 923925"/>
                <a:gd name="connsiteX44" fmla="*/ 1966912 w 2552700"/>
                <a:gd name="connsiteY44" fmla="*/ 842962 h 923925"/>
                <a:gd name="connsiteX45" fmla="*/ 2005012 w 2552700"/>
                <a:gd name="connsiteY45" fmla="*/ 842962 h 923925"/>
                <a:gd name="connsiteX46" fmla="*/ 2076450 w 2552700"/>
                <a:gd name="connsiteY46" fmla="*/ 866775 h 923925"/>
                <a:gd name="connsiteX47" fmla="*/ 2114550 w 2552700"/>
                <a:gd name="connsiteY47" fmla="*/ 866775 h 923925"/>
                <a:gd name="connsiteX48" fmla="*/ 2162175 w 2552700"/>
                <a:gd name="connsiteY48" fmla="*/ 785812 h 923925"/>
                <a:gd name="connsiteX49" fmla="*/ 2205037 w 2552700"/>
                <a:gd name="connsiteY49" fmla="*/ 723900 h 923925"/>
                <a:gd name="connsiteX50" fmla="*/ 2219325 w 2552700"/>
                <a:gd name="connsiteY50" fmla="*/ 681037 h 923925"/>
                <a:gd name="connsiteX51" fmla="*/ 2314575 w 2552700"/>
                <a:gd name="connsiteY51" fmla="*/ 652462 h 923925"/>
                <a:gd name="connsiteX52" fmla="*/ 2419350 w 2552700"/>
                <a:gd name="connsiteY52" fmla="*/ 581025 h 923925"/>
                <a:gd name="connsiteX53" fmla="*/ 2490787 w 2552700"/>
                <a:gd name="connsiteY53" fmla="*/ 542925 h 923925"/>
                <a:gd name="connsiteX54" fmla="*/ 2538412 w 2552700"/>
                <a:gd name="connsiteY54" fmla="*/ 495300 h 923925"/>
                <a:gd name="connsiteX55" fmla="*/ 2552700 w 2552700"/>
                <a:gd name="connsiteY55" fmla="*/ 447675 h 923925"/>
                <a:gd name="connsiteX56" fmla="*/ 2533650 w 2552700"/>
                <a:gd name="connsiteY56" fmla="*/ 400050 h 923925"/>
                <a:gd name="connsiteX57" fmla="*/ 2538412 w 2552700"/>
                <a:gd name="connsiteY57" fmla="*/ 366712 h 923925"/>
                <a:gd name="connsiteX58" fmla="*/ 2524125 w 2552700"/>
                <a:gd name="connsiteY58" fmla="*/ 357187 h 923925"/>
                <a:gd name="connsiteX59" fmla="*/ 2519362 w 2552700"/>
                <a:gd name="connsiteY59" fmla="*/ 295275 h 923925"/>
                <a:gd name="connsiteX60" fmla="*/ 2514600 w 2552700"/>
                <a:gd name="connsiteY60" fmla="*/ 214312 h 923925"/>
                <a:gd name="connsiteX0" fmla="*/ 0 w 2552700"/>
                <a:gd name="connsiteY0" fmla="*/ 0 h 923925"/>
                <a:gd name="connsiteX1" fmla="*/ 61912 w 2552700"/>
                <a:gd name="connsiteY1" fmla="*/ 23812 h 923925"/>
                <a:gd name="connsiteX2" fmla="*/ 95250 w 2552700"/>
                <a:gd name="connsiteY2" fmla="*/ 38100 h 923925"/>
                <a:gd name="connsiteX3" fmla="*/ 133350 w 2552700"/>
                <a:gd name="connsiteY3" fmla="*/ 104775 h 923925"/>
                <a:gd name="connsiteX4" fmla="*/ 176212 w 2552700"/>
                <a:gd name="connsiteY4" fmla="*/ 185737 h 923925"/>
                <a:gd name="connsiteX5" fmla="*/ 276225 w 2552700"/>
                <a:gd name="connsiteY5" fmla="*/ 200025 h 923925"/>
                <a:gd name="connsiteX6" fmla="*/ 314325 w 2552700"/>
                <a:gd name="connsiteY6" fmla="*/ 214312 h 923925"/>
                <a:gd name="connsiteX7" fmla="*/ 347662 w 2552700"/>
                <a:gd name="connsiteY7" fmla="*/ 242887 h 923925"/>
                <a:gd name="connsiteX8" fmla="*/ 366712 w 2552700"/>
                <a:gd name="connsiteY8" fmla="*/ 285750 h 923925"/>
                <a:gd name="connsiteX9" fmla="*/ 385762 w 2552700"/>
                <a:gd name="connsiteY9" fmla="*/ 304800 h 923925"/>
                <a:gd name="connsiteX10" fmla="*/ 419100 w 2552700"/>
                <a:gd name="connsiteY10" fmla="*/ 290512 h 923925"/>
                <a:gd name="connsiteX11" fmla="*/ 490537 w 2552700"/>
                <a:gd name="connsiteY11" fmla="*/ 371475 h 923925"/>
                <a:gd name="connsiteX12" fmla="*/ 557212 w 2552700"/>
                <a:gd name="connsiteY12" fmla="*/ 395287 h 923925"/>
                <a:gd name="connsiteX13" fmla="*/ 647700 w 2552700"/>
                <a:gd name="connsiteY13" fmla="*/ 376237 h 923925"/>
                <a:gd name="connsiteX14" fmla="*/ 685800 w 2552700"/>
                <a:gd name="connsiteY14" fmla="*/ 319087 h 923925"/>
                <a:gd name="connsiteX15" fmla="*/ 752475 w 2552700"/>
                <a:gd name="connsiteY15" fmla="*/ 314325 h 923925"/>
                <a:gd name="connsiteX16" fmla="*/ 828675 w 2552700"/>
                <a:gd name="connsiteY16" fmla="*/ 285750 h 923925"/>
                <a:gd name="connsiteX17" fmla="*/ 909637 w 2552700"/>
                <a:gd name="connsiteY17" fmla="*/ 309562 h 923925"/>
                <a:gd name="connsiteX18" fmla="*/ 947737 w 2552700"/>
                <a:gd name="connsiteY18" fmla="*/ 361950 h 923925"/>
                <a:gd name="connsiteX19" fmla="*/ 1009650 w 2552700"/>
                <a:gd name="connsiteY19" fmla="*/ 423862 h 923925"/>
                <a:gd name="connsiteX20" fmla="*/ 1104900 w 2552700"/>
                <a:gd name="connsiteY20" fmla="*/ 476250 h 923925"/>
                <a:gd name="connsiteX21" fmla="*/ 1219200 w 2552700"/>
                <a:gd name="connsiteY21" fmla="*/ 533400 h 923925"/>
                <a:gd name="connsiteX22" fmla="*/ 1295400 w 2552700"/>
                <a:gd name="connsiteY22" fmla="*/ 571500 h 923925"/>
                <a:gd name="connsiteX23" fmla="*/ 1352550 w 2552700"/>
                <a:gd name="connsiteY23" fmla="*/ 547687 h 923925"/>
                <a:gd name="connsiteX24" fmla="*/ 1366837 w 2552700"/>
                <a:gd name="connsiteY24" fmla="*/ 585787 h 923925"/>
                <a:gd name="connsiteX25" fmla="*/ 1371600 w 2552700"/>
                <a:gd name="connsiteY25" fmla="*/ 652462 h 923925"/>
                <a:gd name="connsiteX26" fmla="*/ 1419225 w 2552700"/>
                <a:gd name="connsiteY26" fmla="*/ 681037 h 923925"/>
                <a:gd name="connsiteX27" fmla="*/ 1519237 w 2552700"/>
                <a:gd name="connsiteY27" fmla="*/ 685800 h 923925"/>
                <a:gd name="connsiteX28" fmla="*/ 1485900 w 2552700"/>
                <a:gd name="connsiteY28" fmla="*/ 709612 h 923925"/>
                <a:gd name="connsiteX29" fmla="*/ 1500187 w 2552700"/>
                <a:gd name="connsiteY29" fmla="*/ 757238 h 923925"/>
                <a:gd name="connsiteX30" fmla="*/ 1466850 w 2552700"/>
                <a:gd name="connsiteY30" fmla="*/ 804862 h 923925"/>
                <a:gd name="connsiteX31" fmla="*/ 1481137 w 2552700"/>
                <a:gd name="connsiteY31" fmla="*/ 866775 h 923925"/>
                <a:gd name="connsiteX32" fmla="*/ 1481137 w 2552700"/>
                <a:gd name="connsiteY32" fmla="*/ 866775 h 923925"/>
                <a:gd name="connsiteX33" fmla="*/ 1500187 w 2552700"/>
                <a:gd name="connsiteY33" fmla="*/ 923925 h 923925"/>
                <a:gd name="connsiteX34" fmla="*/ 1585912 w 2552700"/>
                <a:gd name="connsiteY34" fmla="*/ 904875 h 923925"/>
                <a:gd name="connsiteX35" fmla="*/ 1700212 w 2552700"/>
                <a:gd name="connsiteY35" fmla="*/ 904875 h 923925"/>
                <a:gd name="connsiteX36" fmla="*/ 1709737 w 2552700"/>
                <a:gd name="connsiteY36" fmla="*/ 881062 h 923925"/>
                <a:gd name="connsiteX37" fmla="*/ 1700212 w 2552700"/>
                <a:gd name="connsiteY37" fmla="*/ 828675 h 923925"/>
                <a:gd name="connsiteX38" fmla="*/ 1719262 w 2552700"/>
                <a:gd name="connsiteY38" fmla="*/ 804862 h 923925"/>
                <a:gd name="connsiteX39" fmla="*/ 1781175 w 2552700"/>
                <a:gd name="connsiteY39" fmla="*/ 814387 h 923925"/>
                <a:gd name="connsiteX40" fmla="*/ 1800225 w 2552700"/>
                <a:gd name="connsiteY40" fmla="*/ 828675 h 923925"/>
                <a:gd name="connsiteX41" fmla="*/ 1833562 w 2552700"/>
                <a:gd name="connsiteY41" fmla="*/ 814387 h 923925"/>
                <a:gd name="connsiteX42" fmla="*/ 1881187 w 2552700"/>
                <a:gd name="connsiteY42" fmla="*/ 852487 h 923925"/>
                <a:gd name="connsiteX43" fmla="*/ 1914525 w 2552700"/>
                <a:gd name="connsiteY43" fmla="*/ 862012 h 923925"/>
                <a:gd name="connsiteX44" fmla="*/ 1966912 w 2552700"/>
                <a:gd name="connsiteY44" fmla="*/ 842962 h 923925"/>
                <a:gd name="connsiteX45" fmla="*/ 2005012 w 2552700"/>
                <a:gd name="connsiteY45" fmla="*/ 842962 h 923925"/>
                <a:gd name="connsiteX46" fmla="*/ 2076450 w 2552700"/>
                <a:gd name="connsiteY46" fmla="*/ 866775 h 923925"/>
                <a:gd name="connsiteX47" fmla="*/ 2114550 w 2552700"/>
                <a:gd name="connsiteY47" fmla="*/ 866775 h 923925"/>
                <a:gd name="connsiteX48" fmla="*/ 2162175 w 2552700"/>
                <a:gd name="connsiteY48" fmla="*/ 785812 h 923925"/>
                <a:gd name="connsiteX49" fmla="*/ 2205037 w 2552700"/>
                <a:gd name="connsiteY49" fmla="*/ 723900 h 923925"/>
                <a:gd name="connsiteX50" fmla="*/ 2219325 w 2552700"/>
                <a:gd name="connsiteY50" fmla="*/ 681037 h 923925"/>
                <a:gd name="connsiteX51" fmla="*/ 2314575 w 2552700"/>
                <a:gd name="connsiteY51" fmla="*/ 652462 h 923925"/>
                <a:gd name="connsiteX52" fmla="*/ 2419350 w 2552700"/>
                <a:gd name="connsiteY52" fmla="*/ 581025 h 923925"/>
                <a:gd name="connsiteX53" fmla="*/ 2490787 w 2552700"/>
                <a:gd name="connsiteY53" fmla="*/ 542925 h 923925"/>
                <a:gd name="connsiteX54" fmla="*/ 2538412 w 2552700"/>
                <a:gd name="connsiteY54" fmla="*/ 495300 h 923925"/>
                <a:gd name="connsiteX55" fmla="*/ 2552700 w 2552700"/>
                <a:gd name="connsiteY55" fmla="*/ 447675 h 923925"/>
                <a:gd name="connsiteX56" fmla="*/ 2533650 w 2552700"/>
                <a:gd name="connsiteY56" fmla="*/ 400050 h 923925"/>
                <a:gd name="connsiteX57" fmla="*/ 2538412 w 2552700"/>
                <a:gd name="connsiteY57" fmla="*/ 366712 h 923925"/>
                <a:gd name="connsiteX58" fmla="*/ 2524125 w 2552700"/>
                <a:gd name="connsiteY58" fmla="*/ 357187 h 923925"/>
                <a:gd name="connsiteX59" fmla="*/ 2519362 w 2552700"/>
                <a:gd name="connsiteY59" fmla="*/ 295275 h 923925"/>
                <a:gd name="connsiteX60" fmla="*/ 2514600 w 2552700"/>
                <a:gd name="connsiteY60" fmla="*/ 214312 h 923925"/>
                <a:gd name="connsiteX0" fmla="*/ 0 w 2552700"/>
                <a:gd name="connsiteY0" fmla="*/ 0 h 923925"/>
                <a:gd name="connsiteX1" fmla="*/ 61912 w 2552700"/>
                <a:gd name="connsiteY1" fmla="*/ 23812 h 923925"/>
                <a:gd name="connsiteX2" fmla="*/ 95250 w 2552700"/>
                <a:gd name="connsiteY2" fmla="*/ 38100 h 923925"/>
                <a:gd name="connsiteX3" fmla="*/ 133350 w 2552700"/>
                <a:gd name="connsiteY3" fmla="*/ 104775 h 923925"/>
                <a:gd name="connsiteX4" fmla="*/ 176212 w 2552700"/>
                <a:gd name="connsiteY4" fmla="*/ 185737 h 923925"/>
                <a:gd name="connsiteX5" fmla="*/ 276225 w 2552700"/>
                <a:gd name="connsiteY5" fmla="*/ 200025 h 923925"/>
                <a:gd name="connsiteX6" fmla="*/ 314325 w 2552700"/>
                <a:gd name="connsiteY6" fmla="*/ 214312 h 923925"/>
                <a:gd name="connsiteX7" fmla="*/ 347662 w 2552700"/>
                <a:gd name="connsiteY7" fmla="*/ 242887 h 923925"/>
                <a:gd name="connsiteX8" fmla="*/ 366712 w 2552700"/>
                <a:gd name="connsiteY8" fmla="*/ 285750 h 923925"/>
                <a:gd name="connsiteX9" fmla="*/ 385762 w 2552700"/>
                <a:gd name="connsiteY9" fmla="*/ 304800 h 923925"/>
                <a:gd name="connsiteX10" fmla="*/ 419100 w 2552700"/>
                <a:gd name="connsiteY10" fmla="*/ 290512 h 923925"/>
                <a:gd name="connsiteX11" fmla="*/ 490537 w 2552700"/>
                <a:gd name="connsiteY11" fmla="*/ 371475 h 923925"/>
                <a:gd name="connsiteX12" fmla="*/ 557212 w 2552700"/>
                <a:gd name="connsiteY12" fmla="*/ 395287 h 923925"/>
                <a:gd name="connsiteX13" fmla="*/ 647700 w 2552700"/>
                <a:gd name="connsiteY13" fmla="*/ 376237 h 923925"/>
                <a:gd name="connsiteX14" fmla="*/ 685800 w 2552700"/>
                <a:gd name="connsiteY14" fmla="*/ 319087 h 923925"/>
                <a:gd name="connsiteX15" fmla="*/ 752475 w 2552700"/>
                <a:gd name="connsiteY15" fmla="*/ 314325 h 923925"/>
                <a:gd name="connsiteX16" fmla="*/ 828675 w 2552700"/>
                <a:gd name="connsiteY16" fmla="*/ 285750 h 923925"/>
                <a:gd name="connsiteX17" fmla="*/ 909637 w 2552700"/>
                <a:gd name="connsiteY17" fmla="*/ 309562 h 923925"/>
                <a:gd name="connsiteX18" fmla="*/ 947737 w 2552700"/>
                <a:gd name="connsiteY18" fmla="*/ 361950 h 923925"/>
                <a:gd name="connsiteX19" fmla="*/ 1009650 w 2552700"/>
                <a:gd name="connsiteY19" fmla="*/ 423862 h 923925"/>
                <a:gd name="connsiteX20" fmla="*/ 1104900 w 2552700"/>
                <a:gd name="connsiteY20" fmla="*/ 476250 h 923925"/>
                <a:gd name="connsiteX21" fmla="*/ 1219200 w 2552700"/>
                <a:gd name="connsiteY21" fmla="*/ 533400 h 923925"/>
                <a:gd name="connsiteX22" fmla="*/ 1295400 w 2552700"/>
                <a:gd name="connsiteY22" fmla="*/ 571500 h 923925"/>
                <a:gd name="connsiteX23" fmla="*/ 1352550 w 2552700"/>
                <a:gd name="connsiteY23" fmla="*/ 547687 h 923925"/>
                <a:gd name="connsiteX24" fmla="*/ 1366837 w 2552700"/>
                <a:gd name="connsiteY24" fmla="*/ 585787 h 923925"/>
                <a:gd name="connsiteX25" fmla="*/ 1371600 w 2552700"/>
                <a:gd name="connsiteY25" fmla="*/ 652462 h 923925"/>
                <a:gd name="connsiteX26" fmla="*/ 1419225 w 2552700"/>
                <a:gd name="connsiteY26" fmla="*/ 681037 h 923925"/>
                <a:gd name="connsiteX27" fmla="*/ 1462087 w 2552700"/>
                <a:gd name="connsiteY27" fmla="*/ 700087 h 923925"/>
                <a:gd name="connsiteX28" fmla="*/ 1485900 w 2552700"/>
                <a:gd name="connsiteY28" fmla="*/ 709612 h 923925"/>
                <a:gd name="connsiteX29" fmla="*/ 1500187 w 2552700"/>
                <a:gd name="connsiteY29" fmla="*/ 757238 h 923925"/>
                <a:gd name="connsiteX30" fmla="*/ 1466850 w 2552700"/>
                <a:gd name="connsiteY30" fmla="*/ 804862 h 923925"/>
                <a:gd name="connsiteX31" fmla="*/ 1481137 w 2552700"/>
                <a:gd name="connsiteY31" fmla="*/ 866775 h 923925"/>
                <a:gd name="connsiteX32" fmla="*/ 1481137 w 2552700"/>
                <a:gd name="connsiteY32" fmla="*/ 866775 h 923925"/>
                <a:gd name="connsiteX33" fmla="*/ 1500187 w 2552700"/>
                <a:gd name="connsiteY33" fmla="*/ 923925 h 923925"/>
                <a:gd name="connsiteX34" fmla="*/ 1585912 w 2552700"/>
                <a:gd name="connsiteY34" fmla="*/ 904875 h 923925"/>
                <a:gd name="connsiteX35" fmla="*/ 1700212 w 2552700"/>
                <a:gd name="connsiteY35" fmla="*/ 904875 h 923925"/>
                <a:gd name="connsiteX36" fmla="*/ 1709737 w 2552700"/>
                <a:gd name="connsiteY36" fmla="*/ 881062 h 923925"/>
                <a:gd name="connsiteX37" fmla="*/ 1700212 w 2552700"/>
                <a:gd name="connsiteY37" fmla="*/ 828675 h 923925"/>
                <a:gd name="connsiteX38" fmla="*/ 1719262 w 2552700"/>
                <a:gd name="connsiteY38" fmla="*/ 804862 h 923925"/>
                <a:gd name="connsiteX39" fmla="*/ 1781175 w 2552700"/>
                <a:gd name="connsiteY39" fmla="*/ 814387 h 923925"/>
                <a:gd name="connsiteX40" fmla="*/ 1800225 w 2552700"/>
                <a:gd name="connsiteY40" fmla="*/ 828675 h 923925"/>
                <a:gd name="connsiteX41" fmla="*/ 1833562 w 2552700"/>
                <a:gd name="connsiteY41" fmla="*/ 814387 h 923925"/>
                <a:gd name="connsiteX42" fmla="*/ 1881187 w 2552700"/>
                <a:gd name="connsiteY42" fmla="*/ 852487 h 923925"/>
                <a:gd name="connsiteX43" fmla="*/ 1914525 w 2552700"/>
                <a:gd name="connsiteY43" fmla="*/ 862012 h 923925"/>
                <a:gd name="connsiteX44" fmla="*/ 1966912 w 2552700"/>
                <a:gd name="connsiteY44" fmla="*/ 842962 h 923925"/>
                <a:gd name="connsiteX45" fmla="*/ 2005012 w 2552700"/>
                <a:gd name="connsiteY45" fmla="*/ 842962 h 923925"/>
                <a:gd name="connsiteX46" fmla="*/ 2076450 w 2552700"/>
                <a:gd name="connsiteY46" fmla="*/ 866775 h 923925"/>
                <a:gd name="connsiteX47" fmla="*/ 2114550 w 2552700"/>
                <a:gd name="connsiteY47" fmla="*/ 866775 h 923925"/>
                <a:gd name="connsiteX48" fmla="*/ 2162175 w 2552700"/>
                <a:gd name="connsiteY48" fmla="*/ 785812 h 923925"/>
                <a:gd name="connsiteX49" fmla="*/ 2205037 w 2552700"/>
                <a:gd name="connsiteY49" fmla="*/ 723900 h 923925"/>
                <a:gd name="connsiteX50" fmla="*/ 2219325 w 2552700"/>
                <a:gd name="connsiteY50" fmla="*/ 681037 h 923925"/>
                <a:gd name="connsiteX51" fmla="*/ 2314575 w 2552700"/>
                <a:gd name="connsiteY51" fmla="*/ 652462 h 923925"/>
                <a:gd name="connsiteX52" fmla="*/ 2419350 w 2552700"/>
                <a:gd name="connsiteY52" fmla="*/ 581025 h 923925"/>
                <a:gd name="connsiteX53" fmla="*/ 2490787 w 2552700"/>
                <a:gd name="connsiteY53" fmla="*/ 542925 h 923925"/>
                <a:gd name="connsiteX54" fmla="*/ 2538412 w 2552700"/>
                <a:gd name="connsiteY54" fmla="*/ 495300 h 923925"/>
                <a:gd name="connsiteX55" fmla="*/ 2552700 w 2552700"/>
                <a:gd name="connsiteY55" fmla="*/ 447675 h 923925"/>
                <a:gd name="connsiteX56" fmla="*/ 2533650 w 2552700"/>
                <a:gd name="connsiteY56" fmla="*/ 400050 h 923925"/>
                <a:gd name="connsiteX57" fmla="*/ 2538412 w 2552700"/>
                <a:gd name="connsiteY57" fmla="*/ 366712 h 923925"/>
                <a:gd name="connsiteX58" fmla="*/ 2524125 w 2552700"/>
                <a:gd name="connsiteY58" fmla="*/ 357187 h 923925"/>
                <a:gd name="connsiteX59" fmla="*/ 2519362 w 2552700"/>
                <a:gd name="connsiteY59" fmla="*/ 295275 h 923925"/>
                <a:gd name="connsiteX60" fmla="*/ 2514600 w 2552700"/>
                <a:gd name="connsiteY60" fmla="*/ 214312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52700" h="923925">
                  <a:moveTo>
                    <a:pt x="0" y="0"/>
                  </a:moveTo>
                  <a:lnTo>
                    <a:pt x="61912" y="23812"/>
                  </a:lnTo>
                  <a:lnTo>
                    <a:pt x="95250" y="38100"/>
                  </a:lnTo>
                  <a:lnTo>
                    <a:pt x="133350" y="104775"/>
                  </a:lnTo>
                  <a:lnTo>
                    <a:pt x="176212" y="185737"/>
                  </a:lnTo>
                  <a:lnTo>
                    <a:pt x="276225" y="200025"/>
                  </a:lnTo>
                  <a:lnTo>
                    <a:pt x="314325" y="214312"/>
                  </a:lnTo>
                  <a:lnTo>
                    <a:pt x="347662" y="242887"/>
                  </a:lnTo>
                  <a:lnTo>
                    <a:pt x="366712" y="285750"/>
                  </a:lnTo>
                  <a:lnTo>
                    <a:pt x="385762" y="304800"/>
                  </a:lnTo>
                  <a:lnTo>
                    <a:pt x="419100" y="290512"/>
                  </a:lnTo>
                  <a:lnTo>
                    <a:pt x="490537" y="371475"/>
                  </a:lnTo>
                  <a:lnTo>
                    <a:pt x="557212" y="395287"/>
                  </a:lnTo>
                  <a:lnTo>
                    <a:pt x="647700" y="376237"/>
                  </a:lnTo>
                  <a:lnTo>
                    <a:pt x="685800" y="319087"/>
                  </a:lnTo>
                  <a:lnTo>
                    <a:pt x="752475" y="314325"/>
                  </a:lnTo>
                  <a:lnTo>
                    <a:pt x="828675" y="285750"/>
                  </a:lnTo>
                  <a:lnTo>
                    <a:pt x="909637" y="309562"/>
                  </a:lnTo>
                  <a:lnTo>
                    <a:pt x="947737" y="361950"/>
                  </a:lnTo>
                  <a:lnTo>
                    <a:pt x="1009650" y="423862"/>
                  </a:lnTo>
                  <a:lnTo>
                    <a:pt x="1104900" y="476250"/>
                  </a:lnTo>
                  <a:lnTo>
                    <a:pt x="1219200" y="533400"/>
                  </a:lnTo>
                  <a:lnTo>
                    <a:pt x="1295400" y="571500"/>
                  </a:lnTo>
                  <a:lnTo>
                    <a:pt x="1352550" y="547687"/>
                  </a:lnTo>
                  <a:lnTo>
                    <a:pt x="1366837" y="585787"/>
                  </a:lnTo>
                  <a:lnTo>
                    <a:pt x="1371600" y="652462"/>
                  </a:lnTo>
                  <a:lnTo>
                    <a:pt x="1419225" y="681037"/>
                  </a:lnTo>
                  <a:lnTo>
                    <a:pt x="1462087" y="700087"/>
                  </a:lnTo>
                  <a:lnTo>
                    <a:pt x="1485900" y="709612"/>
                  </a:lnTo>
                  <a:lnTo>
                    <a:pt x="1500187" y="757238"/>
                  </a:lnTo>
                  <a:lnTo>
                    <a:pt x="1466850" y="804862"/>
                  </a:lnTo>
                  <a:lnTo>
                    <a:pt x="1481137" y="866775"/>
                  </a:lnTo>
                  <a:lnTo>
                    <a:pt x="1481137" y="866775"/>
                  </a:lnTo>
                  <a:lnTo>
                    <a:pt x="1500187" y="923925"/>
                  </a:lnTo>
                  <a:lnTo>
                    <a:pt x="1585912" y="904875"/>
                  </a:lnTo>
                  <a:lnTo>
                    <a:pt x="1700212" y="904875"/>
                  </a:lnTo>
                  <a:lnTo>
                    <a:pt x="1709737" y="881062"/>
                  </a:lnTo>
                  <a:lnTo>
                    <a:pt x="1700212" y="828675"/>
                  </a:lnTo>
                  <a:lnTo>
                    <a:pt x="1719262" y="804862"/>
                  </a:lnTo>
                  <a:lnTo>
                    <a:pt x="1781175" y="814387"/>
                  </a:lnTo>
                  <a:lnTo>
                    <a:pt x="1800225" y="828675"/>
                  </a:lnTo>
                  <a:lnTo>
                    <a:pt x="1833562" y="814387"/>
                  </a:lnTo>
                  <a:lnTo>
                    <a:pt x="1881187" y="852487"/>
                  </a:lnTo>
                  <a:lnTo>
                    <a:pt x="1914525" y="862012"/>
                  </a:lnTo>
                  <a:lnTo>
                    <a:pt x="1966912" y="842962"/>
                  </a:lnTo>
                  <a:lnTo>
                    <a:pt x="2005012" y="842962"/>
                  </a:lnTo>
                  <a:lnTo>
                    <a:pt x="2076450" y="866775"/>
                  </a:lnTo>
                  <a:lnTo>
                    <a:pt x="2114550" y="866775"/>
                  </a:lnTo>
                  <a:lnTo>
                    <a:pt x="2162175" y="785812"/>
                  </a:lnTo>
                  <a:lnTo>
                    <a:pt x="2205037" y="723900"/>
                  </a:lnTo>
                  <a:lnTo>
                    <a:pt x="2219325" y="681037"/>
                  </a:lnTo>
                  <a:lnTo>
                    <a:pt x="2314575" y="652462"/>
                  </a:lnTo>
                  <a:lnTo>
                    <a:pt x="2419350" y="581025"/>
                  </a:lnTo>
                  <a:lnTo>
                    <a:pt x="2490787" y="542925"/>
                  </a:lnTo>
                  <a:lnTo>
                    <a:pt x="2538412" y="495300"/>
                  </a:lnTo>
                  <a:lnTo>
                    <a:pt x="2552700" y="447675"/>
                  </a:lnTo>
                  <a:lnTo>
                    <a:pt x="2533650" y="400050"/>
                  </a:lnTo>
                  <a:lnTo>
                    <a:pt x="2538412" y="366712"/>
                  </a:lnTo>
                  <a:lnTo>
                    <a:pt x="2524125" y="357187"/>
                  </a:lnTo>
                  <a:lnTo>
                    <a:pt x="2519362" y="295275"/>
                  </a:lnTo>
                  <a:lnTo>
                    <a:pt x="2514600" y="214312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2165322" y="2828960"/>
              <a:ext cx="1104900" cy="976313"/>
            </a:xfrm>
            <a:custGeom>
              <a:avLst/>
              <a:gdLst>
                <a:gd name="connsiteX0" fmla="*/ 0 w 1104900"/>
                <a:gd name="connsiteY0" fmla="*/ 600075 h 976313"/>
                <a:gd name="connsiteX1" fmla="*/ 28575 w 1104900"/>
                <a:gd name="connsiteY1" fmla="*/ 538163 h 976313"/>
                <a:gd name="connsiteX2" fmla="*/ 76200 w 1104900"/>
                <a:gd name="connsiteY2" fmla="*/ 523875 h 976313"/>
                <a:gd name="connsiteX3" fmla="*/ 119063 w 1104900"/>
                <a:gd name="connsiteY3" fmla="*/ 504825 h 976313"/>
                <a:gd name="connsiteX4" fmla="*/ 123825 w 1104900"/>
                <a:gd name="connsiteY4" fmla="*/ 461963 h 976313"/>
                <a:gd name="connsiteX5" fmla="*/ 109538 w 1104900"/>
                <a:gd name="connsiteY5" fmla="*/ 419100 h 976313"/>
                <a:gd name="connsiteX6" fmla="*/ 100013 w 1104900"/>
                <a:gd name="connsiteY6" fmla="*/ 371475 h 976313"/>
                <a:gd name="connsiteX7" fmla="*/ 90488 w 1104900"/>
                <a:gd name="connsiteY7" fmla="*/ 342900 h 976313"/>
                <a:gd name="connsiteX8" fmla="*/ 100013 w 1104900"/>
                <a:gd name="connsiteY8" fmla="*/ 300038 h 976313"/>
                <a:gd name="connsiteX9" fmla="*/ 128588 w 1104900"/>
                <a:gd name="connsiteY9" fmla="*/ 290513 h 976313"/>
                <a:gd name="connsiteX10" fmla="*/ 152400 w 1104900"/>
                <a:gd name="connsiteY10" fmla="*/ 280988 h 976313"/>
                <a:gd name="connsiteX11" fmla="*/ 147638 w 1104900"/>
                <a:gd name="connsiteY11" fmla="*/ 261938 h 976313"/>
                <a:gd name="connsiteX12" fmla="*/ 161925 w 1104900"/>
                <a:gd name="connsiteY12" fmla="*/ 204788 h 976313"/>
                <a:gd name="connsiteX13" fmla="*/ 133350 w 1104900"/>
                <a:gd name="connsiteY13" fmla="*/ 166688 h 976313"/>
                <a:gd name="connsiteX14" fmla="*/ 157163 w 1104900"/>
                <a:gd name="connsiteY14" fmla="*/ 133350 h 976313"/>
                <a:gd name="connsiteX15" fmla="*/ 214313 w 1104900"/>
                <a:gd name="connsiteY15" fmla="*/ 119063 h 976313"/>
                <a:gd name="connsiteX16" fmla="*/ 261938 w 1104900"/>
                <a:gd name="connsiteY16" fmla="*/ 95250 h 976313"/>
                <a:gd name="connsiteX17" fmla="*/ 319088 w 1104900"/>
                <a:gd name="connsiteY17" fmla="*/ 95250 h 976313"/>
                <a:gd name="connsiteX18" fmla="*/ 381000 w 1104900"/>
                <a:gd name="connsiteY18" fmla="*/ 66675 h 976313"/>
                <a:gd name="connsiteX19" fmla="*/ 471488 w 1104900"/>
                <a:gd name="connsiteY19" fmla="*/ 33338 h 976313"/>
                <a:gd name="connsiteX20" fmla="*/ 538163 w 1104900"/>
                <a:gd name="connsiteY20" fmla="*/ 4763 h 976313"/>
                <a:gd name="connsiteX21" fmla="*/ 576263 w 1104900"/>
                <a:gd name="connsiteY21" fmla="*/ 0 h 976313"/>
                <a:gd name="connsiteX22" fmla="*/ 609600 w 1104900"/>
                <a:gd name="connsiteY22" fmla="*/ 42863 h 976313"/>
                <a:gd name="connsiteX23" fmla="*/ 671513 w 1104900"/>
                <a:gd name="connsiteY23" fmla="*/ 71438 h 976313"/>
                <a:gd name="connsiteX24" fmla="*/ 714375 w 1104900"/>
                <a:gd name="connsiteY24" fmla="*/ 90488 h 976313"/>
                <a:gd name="connsiteX25" fmla="*/ 714375 w 1104900"/>
                <a:gd name="connsiteY25" fmla="*/ 114300 h 976313"/>
                <a:gd name="connsiteX26" fmla="*/ 714375 w 1104900"/>
                <a:gd name="connsiteY26" fmla="*/ 114300 h 976313"/>
                <a:gd name="connsiteX27" fmla="*/ 642938 w 1104900"/>
                <a:gd name="connsiteY27" fmla="*/ 142875 h 976313"/>
                <a:gd name="connsiteX28" fmla="*/ 638175 w 1104900"/>
                <a:gd name="connsiteY28" fmla="*/ 157163 h 976313"/>
                <a:gd name="connsiteX29" fmla="*/ 671513 w 1104900"/>
                <a:gd name="connsiteY29" fmla="*/ 185738 h 976313"/>
                <a:gd name="connsiteX30" fmla="*/ 752475 w 1104900"/>
                <a:gd name="connsiteY30" fmla="*/ 180975 h 976313"/>
                <a:gd name="connsiteX31" fmla="*/ 790575 w 1104900"/>
                <a:gd name="connsiteY31" fmla="*/ 214313 h 976313"/>
                <a:gd name="connsiteX32" fmla="*/ 800100 w 1104900"/>
                <a:gd name="connsiteY32" fmla="*/ 285750 h 976313"/>
                <a:gd name="connsiteX33" fmla="*/ 814388 w 1104900"/>
                <a:gd name="connsiteY33" fmla="*/ 338138 h 976313"/>
                <a:gd name="connsiteX34" fmla="*/ 833438 w 1104900"/>
                <a:gd name="connsiteY34" fmla="*/ 366713 h 976313"/>
                <a:gd name="connsiteX35" fmla="*/ 876300 w 1104900"/>
                <a:gd name="connsiteY35" fmla="*/ 376238 h 976313"/>
                <a:gd name="connsiteX36" fmla="*/ 947738 w 1104900"/>
                <a:gd name="connsiteY36" fmla="*/ 400050 h 976313"/>
                <a:gd name="connsiteX37" fmla="*/ 990600 w 1104900"/>
                <a:gd name="connsiteY37" fmla="*/ 419100 h 976313"/>
                <a:gd name="connsiteX38" fmla="*/ 1028700 w 1104900"/>
                <a:gd name="connsiteY38" fmla="*/ 400050 h 976313"/>
                <a:gd name="connsiteX39" fmla="*/ 1033463 w 1104900"/>
                <a:gd name="connsiteY39" fmla="*/ 361950 h 976313"/>
                <a:gd name="connsiteX40" fmla="*/ 1085850 w 1104900"/>
                <a:gd name="connsiteY40" fmla="*/ 423863 h 976313"/>
                <a:gd name="connsiteX41" fmla="*/ 1104900 w 1104900"/>
                <a:gd name="connsiteY41" fmla="*/ 476250 h 976313"/>
                <a:gd name="connsiteX42" fmla="*/ 1076325 w 1104900"/>
                <a:gd name="connsiteY42" fmla="*/ 538163 h 976313"/>
                <a:gd name="connsiteX43" fmla="*/ 1028700 w 1104900"/>
                <a:gd name="connsiteY43" fmla="*/ 600075 h 976313"/>
                <a:gd name="connsiteX44" fmla="*/ 990600 w 1104900"/>
                <a:gd name="connsiteY44" fmla="*/ 623888 h 976313"/>
                <a:gd name="connsiteX45" fmla="*/ 971550 w 1104900"/>
                <a:gd name="connsiteY45" fmla="*/ 633413 h 976313"/>
                <a:gd name="connsiteX46" fmla="*/ 947738 w 1104900"/>
                <a:gd name="connsiteY46" fmla="*/ 652463 h 976313"/>
                <a:gd name="connsiteX47" fmla="*/ 938213 w 1104900"/>
                <a:gd name="connsiteY47" fmla="*/ 623888 h 976313"/>
                <a:gd name="connsiteX48" fmla="*/ 947738 w 1104900"/>
                <a:gd name="connsiteY48" fmla="*/ 609600 h 976313"/>
                <a:gd name="connsiteX49" fmla="*/ 904875 w 1104900"/>
                <a:gd name="connsiteY49" fmla="*/ 604838 h 976313"/>
                <a:gd name="connsiteX50" fmla="*/ 881063 w 1104900"/>
                <a:gd name="connsiteY50" fmla="*/ 652463 h 976313"/>
                <a:gd name="connsiteX51" fmla="*/ 833438 w 1104900"/>
                <a:gd name="connsiteY51" fmla="*/ 719138 h 976313"/>
                <a:gd name="connsiteX52" fmla="*/ 752475 w 1104900"/>
                <a:gd name="connsiteY52" fmla="*/ 795338 h 976313"/>
                <a:gd name="connsiteX53" fmla="*/ 685800 w 1104900"/>
                <a:gd name="connsiteY53" fmla="*/ 833438 h 976313"/>
                <a:gd name="connsiteX54" fmla="*/ 647700 w 1104900"/>
                <a:gd name="connsiteY54" fmla="*/ 857250 h 976313"/>
                <a:gd name="connsiteX55" fmla="*/ 581025 w 1104900"/>
                <a:gd name="connsiteY55" fmla="*/ 852488 h 976313"/>
                <a:gd name="connsiteX56" fmla="*/ 481013 w 1104900"/>
                <a:gd name="connsiteY56" fmla="*/ 852488 h 976313"/>
                <a:gd name="connsiteX57" fmla="*/ 457200 w 1104900"/>
                <a:gd name="connsiteY57" fmla="*/ 904875 h 976313"/>
                <a:gd name="connsiteX58" fmla="*/ 433388 w 1104900"/>
                <a:gd name="connsiteY58" fmla="*/ 928688 h 976313"/>
                <a:gd name="connsiteX59" fmla="*/ 438150 w 1104900"/>
                <a:gd name="connsiteY59" fmla="*/ 962025 h 976313"/>
                <a:gd name="connsiteX60" fmla="*/ 409575 w 1104900"/>
                <a:gd name="connsiteY60" fmla="*/ 976313 h 976313"/>
                <a:gd name="connsiteX61" fmla="*/ 390525 w 1104900"/>
                <a:gd name="connsiteY61" fmla="*/ 976313 h 976313"/>
                <a:gd name="connsiteX62" fmla="*/ 352425 w 1104900"/>
                <a:gd name="connsiteY62" fmla="*/ 942975 h 976313"/>
                <a:gd name="connsiteX63" fmla="*/ 295275 w 1104900"/>
                <a:gd name="connsiteY63" fmla="*/ 928688 h 97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104900" h="976313">
                  <a:moveTo>
                    <a:pt x="0" y="600075"/>
                  </a:moveTo>
                  <a:lnTo>
                    <a:pt x="28575" y="538163"/>
                  </a:lnTo>
                  <a:lnTo>
                    <a:pt x="76200" y="523875"/>
                  </a:lnTo>
                  <a:lnTo>
                    <a:pt x="119063" y="504825"/>
                  </a:lnTo>
                  <a:lnTo>
                    <a:pt x="123825" y="461963"/>
                  </a:lnTo>
                  <a:lnTo>
                    <a:pt x="109538" y="419100"/>
                  </a:lnTo>
                  <a:lnTo>
                    <a:pt x="100013" y="371475"/>
                  </a:lnTo>
                  <a:lnTo>
                    <a:pt x="90488" y="342900"/>
                  </a:lnTo>
                  <a:lnTo>
                    <a:pt x="100013" y="300038"/>
                  </a:lnTo>
                  <a:lnTo>
                    <a:pt x="128588" y="290513"/>
                  </a:lnTo>
                  <a:lnTo>
                    <a:pt x="152400" y="280988"/>
                  </a:lnTo>
                  <a:lnTo>
                    <a:pt x="147638" y="261938"/>
                  </a:lnTo>
                  <a:lnTo>
                    <a:pt x="161925" y="204788"/>
                  </a:lnTo>
                  <a:lnTo>
                    <a:pt x="133350" y="166688"/>
                  </a:lnTo>
                  <a:lnTo>
                    <a:pt x="157163" y="133350"/>
                  </a:lnTo>
                  <a:lnTo>
                    <a:pt x="214313" y="119063"/>
                  </a:lnTo>
                  <a:lnTo>
                    <a:pt x="261938" y="95250"/>
                  </a:lnTo>
                  <a:lnTo>
                    <a:pt x="319088" y="95250"/>
                  </a:lnTo>
                  <a:lnTo>
                    <a:pt x="381000" y="66675"/>
                  </a:lnTo>
                  <a:lnTo>
                    <a:pt x="471488" y="33338"/>
                  </a:lnTo>
                  <a:lnTo>
                    <a:pt x="538163" y="4763"/>
                  </a:lnTo>
                  <a:lnTo>
                    <a:pt x="576263" y="0"/>
                  </a:lnTo>
                  <a:lnTo>
                    <a:pt x="609600" y="42863"/>
                  </a:lnTo>
                  <a:lnTo>
                    <a:pt x="671513" y="71438"/>
                  </a:lnTo>
                  <a:lnTo>
                    <a:pt x="714375" y="90488"/>
                  </a:lnTo>
                  <a:lnTo>
                    <a:pt x="714375" y="114300"/>
                  </a:lnTo>
                  <a:lnTo>
                    <a:pt x="714375" y="114300"/>
                  </a:lnTo>
                  <a:lnTo>
                    <a:pt x="642938" y="142875"/>
                  </a:lnTo>
                  <a:lnTo>
                    <a:pt x="638175" y="157163"/>
                  </a:lnTo>
                  <a:lnTo>
                    <a:pt x="671513" y="185738"/>
                  </a:lnTo>
                  <a:lnTo>
                    <a:pt x="752475" y="180975"/>
                  </a:lnTo>
                  <a:lnTo>
                    <a:pt x="790575" y="214313"/>
                  </a:lnTo>
                  <a:lnTo>
                    <a:pt x="800100" y="285750"/>
                  </a:lnTo>
                  <a:lnTo>
                    <a:pt x="814388" y="338138"/>
                  </a:lnTo>
                  <a:lnTo>
                    <a:pt x="833438" y="366713"/>
                  </a:lnTo>
                  <a:lnTo>
                    <a:pt x="876300" y="376238"/>
                  </a:lnTo>
                  <a:lnTo>
                    <a:pt x="947738" y="400050"/>
                  </a:lnTo>
                  <a:lnTo>
                    <a:pt x="990600" y="419100"/>
                  </a:lnTo>
                  <a:lnTo>
                    <a:pt x="1028700" y="400050"/>
                  </a:lnTo>
                  <a:lnTo>
                    <a:pt x="1033463" y="361950"/>
                  </a:lnTo>
                  <a:lnTo>
                    <a:pt x="1085850" y="423863"/>
                  </a:lnTo>
                  <a:lnTo>
                    <a:pt x="1104900" y="476250"/>
                  </a:lnTo>
                  <a:lnTo>
                    <a:pt x="1076325" y="538163"/>
                  </a:lnTo>
                  <a:lnTo>
                    <a:pt x="1028700" y="600075"/>
                  </a:lnTo>
                  <a:lnTo>
                    <a:pt x="990600" y="623888"/>
                  </a:lnTo>
                  <a:lnTo>
                    <a:pt x="971550" y="633413"/>
                  </a:lnTo>
                  <a:lnTo>
                    <a:pt x="947738" y="652463"/>
                  </a:lnTo>
                  <a:lnTo>
                    <a:pt x="938213" y="623888"/>
                  </a:lnTo>
                  <a:lnTo>
                    <a:pt x="947738" y="609600"/>
                  </a:lnTo>
                  <a:lnTo>
                    <a:pt x="904875" y="604838"/>
                  </a:lnTo>
                  <a:lnTo>
                    <a:pt x="881063" y="652463"/>
                  </a:lnTo>
                  <a:lnTo>
                    <a:pt x="833438" y="719138"/>
                  </a:lnTo>
                  <a:lnTo>
                    <a:pt x="752475" y="795338"/>
                  </a:lnTo>
                  <a:lnTo>
                    <a:pt x="685800" y="833438"/>
                  </a:lnTo>
                  <a:lnTo>
                    <a:pt x="647700" y="857250"/>
                  </a:lnTo>
                  <a:lnTo>
                    <a:pt x="581025" y="852488"/>
                  </a:lnTo>
                  <a:lnTo>
                    <a:pt x="481013" y="852488"/>
                  </a:lnTo>
                  <a:lnTo>
                    <a:pt x="457200" y="904875"/>
                  </a:lnTo>
                  <a:lnTo>
                    <a:pt x="433388" y="928688"/>
                  </a:lnTo>
                  <a:lnTo>
                    <a:pt x="438150" y="962025"/>
                  </a:lnTo>
                  <a:lnTo>
                    <a:pt x="409575" y="976313"/>
                  </a:lnTo>
                  <a:lnTo>
                    <a:pt x="390525" y="976313"/>
                  </a:lnTo>
                  <a:lnTo>
                    <a:pt x="352425" y="942975"/>
                  </a:lnTo>
                  <a:lnTo>
                    <a:pt x="295275" y="928688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817785" y="2586073"/>
              <a:ext cx="180975" cy="309562"/>
            </a:xfrm>
            <a:custGeom>
              <a:avLst/>
              <a:gdLst>
                <a:gd name="connsiteX0" fmla="*/ 180975 w 180975"/>
                <a:gd name="connsiteY0" fmla="*/ 9525 h 309562"/>
                <a:gd name="connsiteX1" fmla="*/ 109537 w 180975"/>
                <a:gd name="connsiteY1" fmla="*/ 0 h 309562"/>
                <a:gd name="connsiteX2" fmla="*/ 80962 w 180975"/>
                <a:gd name="connsiteY2" fmla="*/ 28575 h 309562"/>
                <a:gd name="connsiteX3" fmla="*/ 114300 w 180975"/>
                <a:gd name="connsiteY3" fmla="*/ 76200 h 309562"/>
                <a:gd name="connsiteX4" fmla="*/ 147637 w 180975"/>
                <a:gd name="connsiteY4" fmla="*/ 109537 h 309562"/>
                <a:gd name="connsiteX5" fmla="*/ 161925 w 180975"/>
                <a:gd name="connsiteY5" fmla="*/ 180975 h 309562"/>
                <a:gd name="connsiteX6" fmla="*/ 152400 w 180975"/>
                <a:gd name="connsiteY6" fmla="*/ 233362 h 309562"/>
                <a:gd name="connsiteX7" fmla="*/ 90487 w 180975"/>
                <a:gd name="connsiteY7" fmla="*/ 257175 h 309562"/>
                <a:gd name="connsiteX8" fmla="*/ 33337 w 180975"/>
                <a:gd name="connsiteY8" fmla="*/ 280987 h 309562"/>
                <a:gd name="connsiteX9" fmla="*/ 19050 w 180975"/>
                <a:gd name="connsiteY9" fmla="*/ 295275 h 309562"/>
                <a:gd name="connsiteX10" fmla="*/ 0 w 180975"/>
                <a:gd name="connsiteY10" fmla="*/ 309562 h 30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309562">
                  <a:moveTo>
                    <a:pt x="180975" y="9525"/>
                  </a:moveTo>
                  <a:lnTo>
                    <a:pt x="109537" y="0"/>
                  </a:lnTo>
                  <a:lnTo>
                    <a:pt x="80962" y="28575"/>
                  </a:lnTo>
                  <a:lnTo>
                    <a:pt x="114300" y="76200"/>
                  </a:lnTo>
                  <a:lnTo>
                    <a:pt x="147637" y="109537"/>
                  </a:lnTo>
                  <a:lnTo>
                    <a:pt x="161925" y="180975"/>
                  </a:lnTo>
                  <a:lnTo>
                    <a:pt x="152400" y="233362"/>
                  </a:lnTo>
                  <a:lnTo>
                    <a:pt x="90487" y="257175"/>
                  </a:lnTo>
                  <a:lnTo>
                    <a:pt x="33337" y="280987"/>
                  </a:lnTo>
                  <a:lnTo>
                    <a:pt x="19050" y="295275"/>
                  </a:lnTo>
                  <a:lnTo>
                    <a:pt x="0" y="309562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208435" y="1852648"/>
              <a:ext cx="681037" cy="1695450"/>
            </a:xfrm>
            <a:custGeom>
              <a:avLst/>
              <a:gdLst>
                <a:gd name="connsiteX0" fmla="*/ 0 w 681037"/>
                <a:gd name="connsiteY0" fmla="*/ 1695450 h 1695450"/>
                <a:gd name="connsiteX1" fmla="*/ 61912 w 681037"/>
                <a:gd name="connsiteY1" fmla="*/ 1638300 h 1695450"/>
                <a:gd name="connsiteX2" fmla="*/ 66675 w 681037"/>
                <a:gd name="connsiteY2" fmla="*/ 1619250 h 1695450"/>
                <a:gd name="connsiteX3" fmla="*/ 71437 w 681037"/>
                <a:gd name="connsiteY3" fmla="*/ 1576387 h 1695450"/>
                <a:gd name="connsiteX4" fmla="*/ 85725 w 681037"/>
                <a:gd name="connsiteY4" fmla="*/ 1538287 h 1695450"/>
                <a:gd name="connsiteX5" fmla="*/ 114300 w 681037"/>
                <a:gd name="connsiteY5" fmla="*/ 1538287 h 1695450"/>
                <a:gd name="connsiteX6" fmla="*/ 119062 w 681037"/>
                <a:gd name="connsiteY6" fmla="*/ 1524000 h 1695450"/>
                <a:gd name="connsiteX7" fmla="*/ 104775 w 681037"/>
                <a:gd name="connsiteY7" fmla="*/ 1485900 h 1695450"/>
                <a:gd name="connsiteX8" fmla="*/ 71437 w 681037"/>
                <a:gd name="connsiteY8" fmla="*/ 1481137 h 1695450"/>
                <a:gd name="connsiteX9" fmla="*/ 42862 w 681037"/>
                <a:gd name="connsiteY9" fmla="*/ 1462087 h 1695450"/>
                <a:gd name="connsiteX10" fmla="*/ 52387 w 681037"/>
                <a:gd name="connsiteY10" fmla="*/ 1428750 h 1695450"/>
                <a:gd name="connsiteX11" fmla="*/ 23812 w 681037"/>
                <a:gd name="connsiteY11" fmla="*/ 1385887 h 1695450"/>
                <a:gd name="connsiteX12" fmla="*/ 57150 w 681037"/>
                <a:gd name="connsiteY12" fmla="*/ 1352550 h 1695450"/>
                <a:gd name="connsiteX13" fmla="*/ 90487 w 681037"/>
                <a:gd name="connsiteY13" fmla="*/ 1347787 h 1695450"/>
                <a:gd name="connsiteX14" fmla="*/ 104775 w 681037"/>
                <a:gd name="connsiteY14" fmla="*/ 1395412 h 1695450"/>
                <a:gd name="connsiteX15" fmla="*/ 152400 w 681037"/>
                <a:gd name="connsiteY15" fmla="*/ 1381125 h 1695450"/>
                <a:gd name="connsiteX16" fmla="*/ 209550 w 681037"/>
                <a:gd name="connsiteY16" fmla="*/ 1371600 h 1695450"/>
                <a:gd name="connsiteX17" fmla="*/ 271462 w 681037"/>
                <a:gd name="connsiteY17" fmla="*/ 1395412 h 1695450"/>
                <a:gd name="connsiteX18" fmla="*/ 314325 w 681037"/>
                <a:gd name="connsiteY18" fmla="*/ 1366837 h 1695450"/>
                <a:gd name="connsiteX19" fmla="*/ 338137 w 681037"/>
                <a:gd name="connsiteY19" fmla="*/ 1333500 h 1695450"/>
                <a:gd name="connsiteX20" fmla="*/ 381000 w 681037"/>
                <a:gd name="connsiteY20" fmla="*/ 1285875 h 1695450"/>
                <a:gd name="connsiteX21" fmla="*/ 409575 w 681037"/>
                <a:gd name="connsiteY21" fmla="*/ 1262062 h 1695450"/>
                <a:gd name="connsiteX22" fmla="*/ 419100 w 681037"/>
                <a:gd name="connsiteY22" fmla="*/ 1195387 h 1695450"/>
                <a:gd name="connsiteX23" fmla="*/ 466725 w 681037"/>
                <a:gd name="connsiteY23" fmla="*/ 1171575 h 1695450"/>
                <a:gd name="connsiteX24" fmla="*/ 552450 w 681037"/>
                <a:gd name="connsiteY24" fmla="*/ 1195387 h 1695450"/>
                <a:gd name="connsiteX25" fmla="*/ 595312 w 681037"/>
                <a:gd name="connsiteY25" fmla="*/ 1214437 h 1695450"/>
                <a:gd name="connsiteX26" fmla="*/ 614362 w 681037"/>
                <a:gd name="connsiteY26" fmla="*/ 1171575 h 1695450"/>
                <a:gd name="connsiteX27" fmla="*/ 681037 w 681037"/>
                <a:gd name="connsiteY27" fmla="*/ 1166812 h 1695450"/>
                <a:gd name="connsiteX28" fmla="*/ 642937 w 681037"/>
                <a:gd name="connsiteY28" fmla="*/ 1104900 h 1695450"/>
                <a:gd name="connsiteX29" fmla="*/ 604837 w 681037"/>
                <a:gd name="connsiteY29" fmla="*/ 1076325 h 1695450"/>
                <a:gd name="connsiteX30" fmla="*/ 604837 w 681037"/>
                <a:gd name="connsiteY30" fmla="*/ 1038225 h 1695450"/>
                <a:gd name="connsiteX31" fmla="*/ 614362 w 681037"/>
                <a:gd name="connsiteY31" fmla="*/ 995362 h 1695450"/>
                <a:gd name="connsiteX32" fmla="*/ 595312 w 681037"/>
                <a:gd name="connsiteY32" fmla="*/ 942975 h 1695450"/>
                <a:gd name="connsiteX33" fmla="*/ 595312 w 681037"/>
                <a:gd name="connsiteY33" fmla="*/ 900112 h 1695450"/>
                <a:gd name="connsiteX34" fmla="*/ 552450 w 681037"/>
                <a:gd name="connsiteY34" fmla="*/ 833437 h 1695450"/>
                <a:gd name="connsiteX35" fmla="*/ 523875 w 681037"/>
                <a:gd name="connsiteY35" fmla="*/ 800100 h 1695450"/>
                <a:gd name="connsiteX36" fmla="*/ 495300 w 681037"/>
                <a:gd name="connsiteY36" fmla="*/ 747712 h 1695450"/>
                <a:gd name="connsiteX37" fmla="*/ 481012 w 681037"/>
                <a:gd name="connsiteY37" fmla="*/ 700087 h 1695450"/>
                <a:gd name="connsiteX38" fmla="*/ 461962 w 681037"/>
                <a:gd name="connsiteY38" fmla="*/ 633412 h 1695450"/>
                <a:gd name="connsiteX39" fmla="*/ 438150 w 681037"/>
                <a:gd name="connsiteY39" fmla="*/ 576262 h 1695450"/>
                <a:gd name="connsiteX40" fmla="*/ 442912 w 681037"/>
                <a:gd name="connsiteY40" fmla="*/ 528637 h 1695450"/>
                <a:gd name="connsiteX41" fmla="*/ 395287 w 681037"/>
                <a:gd name="connsiteY41" fmla="*/ 490537 h 1695450"/>
                <a:gd name="connsiteX42" fmla="*/ 338137 w 681037"/>
                <a:gd name="connsiteY42" fmla="*/ 452437 h 1695450"/>
                <a:gd name="connsiteX43" fmla="*/ 385762 w 681037"/>
                <a:gd name="connsiteY43" fmla="*/ 385762 h 1695450"/>
                <a:gd name="connsiteX44" fmla="*/ 376237 w 681037"/>
                <a:gd name="connsiteY44" fmla="*/ 319087 h 1695450"/>
                <a:gd name="connsiteX45" fmla="*/ 352425 w 681037"/>
                <a:gd name="connsiteY45" fmla="*/ 271462 h 1695450"/>
                <a:gd name="connsiteX46" fmla="*/ 376237 w 681037"/>
                <a:gd name="connsiteY46" fmla="*/ 247650 h 1695450"/>
                <a:gd name="connsiteX47" fmla="*/ 347662 w 681037"/>
                <a:gd name="connsiteY47" fmla="*/ 209550 h 1695450"/>
                <a:gd name="connsiteX48" fmla="*/ 347662 w 681037"/>
                <a:gd name="connsiteY48" fmla="*/ 152400 h 1695450"/>
                <a:gd name="connsiteX49" fmla="*/ 328612 w 681037"/>
                <a:gd name="connsiteY49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81037" h="1695450">
                  <a:moveTo>
                    <a:pt x="0" y="1695450"/>
                  </a:moveTo>
                  <a:lnTo>
                    <a:pt x="61912" y="1638300"/>
                  </a:lnTo>
                  <a:lnTo>
                    <a:pt x="66675" y="1619250"/>
                  </a:lnTo>
                  <a:lnTo>
                    <a:pt x="71437" y="1576387"/>
                  </a:lnTo>
                  <a:lnTo>
                    <a:pt x="85725" y="1538287"/>
                  </a:lnTo>
                  <a:lnTo>
                    <a:pt x="114300" y="1538287"/>
                  </a:lnTo>
                  <a:lnTo>
                    <a:pt x="119062" y="1524000"/>
                  </a:lnTo>
                  <a:lnTo>
                    <a:pt x="104775" y="1485900"/>
                  </a:lnTo>
                  <a:lnTo>
                    <a:pt x="71437" y="1481137"/>
                  </a:lnTo>
                  <a:lnTo>
                    <a:pt x="42862" y="1462087"/>
                  </a:lnTo>
                  <a:lnTo>
                    <a:pt x="52387" y="1428750"/>
                  </a:lnTo>
                  <a:lnTo>
                    <a:pt x="23812" y="1385887"/>
                  </a:lnTo>
                  <a:lnTo>
                    <a:pt x="57150" y="1352550"/>
                  </a:lnTo>
                  <a:lnTo>
                    <a:pt x="90487" y="1347787"/>
                  </a:lnTo>
                  <a:lnTo>
                    <a:pt x="104775" y="1395412"/>
                  </a:lnTo>
                  <a:lnTo>
                    <a:pt x="152400" y="1381125"/>
                  </a:lnTo>
                  <a:lnTo>
                    <a:pt x="209550" y="1371600"/>
                  </a:lnTo>
                  <a:lnTo>
                    <a:pt x="271462" y="1395412"/>
                  </a:lnTo>
                  <a:lnTo>
                    <a:pt x="314325" y="1366837"/>
                  </a:lnTo>
                  <a:lnTo>
                    <a:pt x="338137" y="1333500"/>
                  </a:lnTo>
                  <a:lnTo>
                    <a:pt x="381000" y="1285875"/>
                  </a:lnTo>
                  <a:lnTo>
                    <a:pt x="409575" y="1262062"/>
                  </a:lnTo>
                  <a:lnTo>
                    <a:pt x="419100" y="1195387"/>
                  </a:lnTo>
                  <a:lnTo>
                    <a:pt x="466725" y="1171575"/>
                  </a:lnTo>
                  <a:lnTo>
                    <a:pt x="552450" y="1195387"/>
                  </a:lnTo>
                  <a:lnTo>
                    <a:pt x="595312" y="1214437"/>
                  </a:lnTo>
                  <a:lnTo>
                    <a:pt x="614362" y="1171575"/>
                  </a:lnTo>
                  <a:lnTo>
                    <a:pt x="681037" y="1166812"/>
                  </a:lnTo>
                  <a:lnTo>
                    <a:pt x="642937" y="1104900"/>
                  </a:lnTo>
                  <a:lnTo>
                    <a:pt x="604837" y="1076325"/>
                  </a:lnTo>
                  <a:lnTo>
                    <a:pt x="604837" y="1038225"/>
                  </a:lnTo>
                  <a:lnTo>
                    <a:pt x="614362" y="995362"/>
                  </a:lnTo>
                  <a:lnTo>
                    <a:pt x="595312" y="942975"/>
                  </a:lnTo>
                  <a:lnTo>
                    <a:pt x="595312" y="900112"/>
                  </a:lnTo>
                  <a:lnTo>
                    <a:pt x="552450" y="833437"/>
                  </a:lnTo>
                  <a:lnTo>
                    <a:pt x="523875" y="800100"/>
                  </a:lnTo>
                  <a:lnTo>
                    <a:pt x="495300" y="747712"/>
                  </a:lnTo>
                  <a:lnTo>
                    <a:pt x="481012" y="700087"/>
                  </a:lnTo>
                  <a:lnTo>
                    <a:pt x="461962" y="633412"/>
                  </a:lnTo>
                  <a:lnTo>
                    <a:pt x="438150" y="576262"/>
                  </a:lnTo>
                  <a:lnTo>
                    <a:pt x="442912" y="528637"/>
                  </a:lnTo>
                  <a:lnTo>
                    <a:pt x="395287" y="490537"/>
                  </a:lnTo>
                  <a:lnTo>
                    <a:pt x="338137" y="452437"/>
                  </a:lnTo>
                  <a:lnTo>
                    <a:pt x="385762" y="385762"/>
                  </a:lnTo>
                  <a:lnTo>
                    <a:pt x="376237" y="319087"/>
                  </a:lnTo>
                  <a:lnTo>
                    <a:pt x="352425" y="271462"/>
                  </a:lnTo>
                  <a:lnTo>
                    <a:pt x="376237" y="247650"/>
                  </a:lnTo>
                  <a:lnTo>
                    <a:pt x="347662" y="209550"/>
                  </a:lnTo>
                  <a:lnTo>
                    <a:pt x="347662" y="152400"/>
                  </a:lnTo>
                  <a:lnTo>
                    <a:pt x="3286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5237135" y="1843123"/>
              <a:ext cx="1214437" cy="1271587"/>
            </a:xfrm>
            <a:custGeom>
              <a:avLst/>
              <a:gdLst>
                <a:gd name="connsiteX0" fmla="*/ 0 w 1214437"/>
                <a:gd name="connsiteY0" fmla="*/ 0 h 1271587"/>
                <a:gd name="connsiteX1" fmla="*/ 9525 w 1214437"/>
                <a:gd name="connsiteY1" fmla="*/ 90487 h 1271587"/>
                <a:gd name="connsiteX2" fmla="*/ 28575 w 1214437"/>
                <a:gd name="connsiteY2" fmla="*/ 138112 h 1271587"/>
                <a:gd name="connsiteX3" fmla="*/ 33337 w 1214437"/>
                <a:gd name="connsiteY3" fmla="*/ 171450 h 1271587"/>
                <a:gd name="connsiteX4" fmla="*/ 47625 w 1214437"/>
                <a:gd name="connsiteY4" fmla="*/ 200025 h 1271587"/>
                <a:gd name="connsiteX5" fmla="*/ 109537 w 1214437"/>
                <a:gd name="connsiteY5" fmla="*/ 200025 h 1271587"/>
                <a:gd name="connsiteX6" fmla="*/ 123825 w 1214437"/>
                <a:gd name="connsiteY6" fmla="*/ 223837 h 1271587"/>
                <a:gd name="connsiteX7" fmla="*/ 119062 w 1214437"/>
                <a:gd name="connsiteY7" fmla="*/ 280987 h 1271587"/>
                <a:gd name="connsiteX8" fmla="*/ 104775 w 1214437"/>
                <a:gd name="connsiteY8" fmla="*/ 333375 h 1271587"/>
                <a:gd name="connsiteX9" fmla="*/ 85725 w 1214437"/>
                <a:gd name="connsiteY9" fmla="*/ 366712 h 1271587"/>
                <a:gd name="connsiteX10" fmla="*/ 66675 w 1214437"/>
                <a:gd name="connsiteY10" fmla="*/ 385762 h 1271587"/>
                <a:gd name="connsiteX11" fmla="*/ 76200 w 1214437"/>
                <a:gd name="connsiteY11" fmla="*/ 404812 h 1271587"/>
                <a:gd name="connsiteX12" fmla="*/ 76200 w 1214437"/>
                <a:gd name="connsiteY12" fmla="*/ 442912 h 1271587"/>
                <a:gd name="connsiteX13" fmla="*/ 104775 w 1214437"/>
                <a:gd name="connsiteY13" fmla="*/ 466725 h 1271587"/>
                <a:gd name="connsiteX14" fmla="*/ 147637 w 1214437"/>
                <a:gd name="connsiteY14" fmla="*/ 504825 h 1271587"/>
                <a:gd name="connsiteX15" fmla="*/ 171450 w 1214437"/>
                <a:gd name="connsiteY15" fmla="*/ 561975 h 1271587"/>
                <a:gd name="connsiteX16" fmla="*/ 147637 w 1214437"/>
                <a:gd name="connsiteY16" fmla="*/ 595312 h 1271587"/>
                <a:gd name="connsiteX17" fmla="*/ 190500 w 1214437"/>
                <a:gd name="connsiteY17" fmla="*/ 671512 h 1271587"/>
                <a:gd name="connsiteX18" fmla="*/ 219075 w 1214437"/>
                <a:gd name="connsiteY18" fmla="*/ 719137 h 1271587"/>
                <a:gd name="connsiteX19" fmla="*/ 257175 w 1214437"/>
                <a:gd name="connsiteY19" fmla="*/ 757237 h 1271587"/>
                <a:gd name="connsiteX20" fmla="*/ 338137 w 1214437"/>
                <a:gd name="connsiteY20" fmla="*/ 747712 h 1271587"/>
                <a:gd name="connsiteX21" fmla="*/ 376237 w 1214437"/>
                <a:gd name="connsiteY21" fmla="*/ 781050 h 1271587"/>
                <a:gd name="connsiteX22" fmla="*/ 428625 w 1214437"/>
                <a:gd name="connsiteY22" fmla="*/ 833437 h 1271587"/>
                <a:gd name="connsiteX23" fmla="*/ 471487 w 1214437"/>
                <a:gd name="connsiteY23" fmla="*/ 871537 h 1271587"/>
                <a:gd name="connsiteX24" fmla="*/ 504825 w 1214437"/>
                <a:gd name="connsiteY24" fmla="*/ 923925 h 1271587"/>
                <a:gd name="connsiteX25" fmla="*/ 519112 w 1214437"/>
                <a:gd name="connsiteY25" fmla="*/ 957262 h 1271587"/>
                <a:gd name="connsiteX26" fmla="*/ 533400 w 1214437"/>
                <a:gd name="connsiteY26" fmla="*/ 985837 h 1271587"/>
                <a:gd name="connsiteX27" fmla="*/ 581025 w 1214437"/>
                <a:gd name="connsiteY27" fmla="*/ 990600 h 1271587"/>
                <a:gd name="connsiteX28" fmla="*/ 581025 w 1214437"/>
                <a:gd name="connsiteY28" fmla="*/ 990600 h 1271587"/>
                <a:gd name="connsiteX29" fmla="*/ 609600 w 1214437"/>
                <a:gd name="connsiteY29" fmla="*/ 923925 h 1271587"/>
                <a:gd name="connsiteX30" fmla="*/ 657225 w 1214437"/>
                <a:gd name="connsiteY30" fmla="*/ 881062 h 1271587"/>
                <a:gd name="connsiteX31" fmla="*/ 704850 w 1214437"/>
                <a:gd name="connsiteY31" fmla="*/ 900112 h 1271587"/>
                <a:gd name="connsiteX32" fmla="*/ 742950 w 1214437"/>
                <a:gd name="connsiteY32" fmla="*/ 895350 h 1271587"/>
                <a:gd name="connsiteX33" fmla="*/ 776287 w 1214437"/>
                <a:gd name="connsiteY33" fmla="*/ 928687 h 1271587"/>
                <a:gd name="connsiteX34" fmla="*/ 800100 w 1214437"/>
                <a:gd name="connsiteY34" fmla="*/ 971550 h 1271587"/>
                <a:gd name="connsiteX35" fmla="*/ 838200 w 1214437"/>
                <a:gd name="connsiteY35" fmla="*/ 990600 h 1271587"/>
                <a:gd name="connsiteX36" fmla="*/ 857250 w 1214437"/>
                <a:gd name="connsiteY36" fmla="*/ 1009650 h 1271587"/>
                <a:gd name="connsiteX37" fmla="*/ 890587 w 1214437"/>
                <a:gd name="connsiteY37" fmla="*/ 1019175 h 1271587"/>
                <a:gd name="connsiteX38" fmla="*/ 900112 w 1214437"/>
                <a:gd name="connsiteY38" fmla="*/ 1047750 h 1271587"/>
                <a:gd name="connsiteX39" fmla="*/ 890587 w 1214437"/>
                <a:gd name="connsiteY39" fmla="*/ 1095375 h 1271587"/>
                <a:gd name="connsiteX40" fmla="*/ 928687 w 1214437"/>
                <a:gd name="connsiteY40" fmla="*/ 1133475 h 1271587"/>
                <a:gd name="connsiteX41" fmla="*/ 966787 w 1214437"/>
                <a:gd name="connsiteY41" fmla="*/ 1119187 h 1271587"/>
                <a:gd name="connsiteX42" fmla="*/ 990600 w 1214437"/>
                <a:gd name="connsiteY42" fmla="*/ 1119187 h 1271587"/>
                <a:gd name="connsiteX43" fmla="*/ 1009650 w 1214437"/>
                <a:gd name="connsiteY43" fmla="*/ 1143000 h 1271587"/>
                <a:gd name="connsiteX44" fmla="*/ 1033462 w 1214437"/>
                <a:gd name="connsiteY44" fmla="*/ 1104900 h 1271587"/>
                <a:gd name="connsiteX45" fmla="*/ 1081087 w 1214437"/>
                <a:gd name="connsiteY45" fmla="*/ 1119187 h 1271587"/>
                <a:gd name="connsiteX46" fmla="*/ 1081087 w 1214437"/>
                <a:gd name="connsiteY46" fmla="*/ 1171575 h 1271587"/>
                <a:gd name="connsiteX47" fmla="*/ 1104900 w 1214437"/>
                <a:gd name="connsiteY47" fmla="*/ 1200150 h 1271587"/>
                <a:gd name="connsiteX48" fmla="*/ 1128712 w 1214437"/>
                <a:gd name="connsiteY48" fmla="*/ 1223962 h 1271587"/>
                <a:gd name="connsiteX49" fmla="*/ 1214437 w 1214437"/>
                <a:gd name="connsiteY49" fmla="*/ 1271587 h 127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214437" h="1271587">
                  <a:moveTo>
                    <a:pt x="0" y="0"/>
                  </a:moveTo>
                  <a:lnTo>
                    <a:pt x="9525" y="90487"/>
                  </a:lnTo>
                  <a:lnTo>
                    <a:pt x="28575" y="138112"/>
                  </a:lnTo>
                  <a:lnTo>
                    <a:pt x="33337" y="171450"/>
                  </a:lnTo>
                  <a:lnTo>
                    <a:pt x="47625" y="200025"/>
                  </a:lnTo>
                  <a:lnTo>
                    <a:pt x="109537" y="200025"/>
                  </a:lnTo>
                  <a:lnTo>
                    <a:pt x="123825" y="223837"/>
                  </a:lnTo>
                  <a:lnTo>
                    <a:pt x="119062" y="280987"/>
                  </a:lnTo>
                  <a:lnTo>
                    <a:pt x="104775" y="333375"/>
                  </a:lnTo>
                  <a:lnTo>
                    <a:pt x="85725" y="366712"/>
                  </a:lnTo>
                  <a:lnTo>
                    <a:pt x="66675" y="385762"/>
                  </a:lnTo>
                  <a:lnTo>
                    <a:pt x="76200" y="404812"/>
                  </a:lnTo>
                  <a:lnTo>
                    <a:pt x="76200" y="442912"/>
                  </a:lnTo>
                  <a:lnTo>
                    <a:pt x="104775" y="466725"/>
                  </a:lnTo>
                  <a:lnTo>
                    <a:pt x="147637" y="504825"/>
                  </a:lnTo>
                  <a:lnTo>
                    <a:pt x="171450" y="561975"/>
                  </a:lnTo>
                  <a:lnTo>
                    <a:pt x="147637" y="595312"/>
                  </a:lnTo>
                  <a:lnTo>
                    <a:pt x="190500" y="671512"/>
                  </a:lnTo>
                  <a:lnTo>
                    <a:pt x="219075" y="719137"/>
                  </a:lnTo>
                  <a:lnTo>
                    <a:pt x="257175" y="757237"/>
                  </a:lnTo>
                  <a:lnTo>
                    <a:pt x="338137" y="747712"/>
                  </a:lnTo>
                  <a:lnTo>
                    <a:pt x="376237" y="781050"/>
                  </a:lnTo>
                  <a:lnTo>
                    <a:pt x="428625" y="833437"/>
                  </a:lnTo>
                  <a:lnTo>
                    <a:pt x="471487" y="871537"/>
                  </a:lnTo>
                  <a:lnTo>
                    <a:pt x="504825" y="923925"/>
                  </a:lnTo>
                  <a:lnTo>
                    <a:pt x="519112" y="957262"/>
                  </a:lnTo>
                  <a:lnTo>
                    <a:pt x="533400" y="985837"/>
                  </a:lnTo>
                  <a:lnTo>
                    <a:pt x="581025" y="990600"/>
                  </a:lnTo>
                  <a:lnTo>
                    <a:pt x="581025" y="990600"/>
                  </a:lnTo>
                  <a:lnTo>
                    <a:pt x="609600" y="923925"/>
                  </a:lnTo>
                  <a:lnTo>
                    <a:pt x="657225" y="881062"/>
                  </a:lnTo>
                  <a:lnTo>
                    <a:pt x="704850" y="900112"/>
                  </a:lnTo>
                  <a:lnTo>
                    <a:pt x="742950" y="895350"/>
                  </a:lnTo>
                  <a:lnTo>
                    <a:pt x="776287" y="928687"/>
                  </a:lnTo>
                  <a:lnTo>
                    <a:pt x="800100" y="971550"/>
                  </a:lnTo>
                  <a:lnTo>
                    <a:pt x="838200" y="990600"/>
                  </a:lnTo>
                  <a:lnTo>
                    <a:pt x="857250" y="1009650"/>
                  </a:lnTo>
                  <a:lnTo>
                    <a:pt x="890587" y="1019175"/>
                  </a:lnTo>
                  <a:lnTo>
                    <a:pt x="900112" y="1047750"/>
                  </a:lnTo>
                  <a:lnTo>
                    <a:pt x="890587" y="1095375"/>
                  </a:lnTo>
                  <a:lnTo>
                    <a:pt x="928687" y="1133475"/>
                  </a:lnTo>
                  <a:lnTo>
                    <a:pt x="966787" y="1119187"/>
                  </a:lnTo>
                  <a:lnTo>
                    <a:pt x="990600" y="1119187"/>
                  </a:lnTo>
                  <a:lnTo>
                    <a:pt x="1009650" y="1143000"/>
                  </a:lnTo>
                  <a:lnTo>
                    <a:pt x="1033462" y="1104900"/>
                  </a:lnTo>
                  <a:lnTo>
                    <a:pt x="1081087" y="1119187"/>
                  </a:lnTo>
                  <a:lnTo>
                    <a:pt x="1081087" y="1171575"/>
                  </a:lnTo>
                  <a:lnTo>
                    <a:pt x="1104900" y="1200150"/>
                  </a:lnTo>
                  <a:lnTo>
                    <a:pt x="1128712" y="1223962"/>
                  </a:lnTo>
                  <a:lnTo>
                    <a:pt x="1214437" y="1271587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92322" y="1691930"/>
              <a:ext cx="1505644" cy="287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ОЭС Северо-Запада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1306" y="2603617"/>
              <a:ext cx="980812" cy="287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ОЭС Центра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24017" y="3590575"/>
              <a:ext cx="769579" cy="287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ОЭС Юга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4894" y="2712712"/>
              <a:ext cx="894848" cy="287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ОЭС Урала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28913" y="3641116"/>
              <a:ext cx="1507270" cy="287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ОЭС Средней Волги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95817" y="1466603"/>
              <a:ext cx="1027342" cy="287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ОЭС Востока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18488" y="3418003"/>
              <a:ext cx="1004566" cy="287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ОЭС Сибири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47674" y="1838459"/>
              <a:ext cx="480254" cy="287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005AD2"/>
                  </a:solidFill>
                </a:rPr>
                <a:t>1 ЦЗ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87277" y="1546898"/>
              <a:ext cx="480254" cy="287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rgbClr val="005AD2"/>
                  </a:solidFill>
                </a:rPr>
                <a:t>2 ЦЗ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413085" y="1329735"/>
              <a:ext cx="804201" cy="283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79901" y="1266082"/>
              <a:ext cx="2308383" cy="26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05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94079" y="1284174"/>
              <a:ext cx="2569915" cy="255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Century Gothic" panose="020B0502020202020204" pitchFamily="34" charset="0"/>
                </a:rPr>
                <a:t>- </a:t>
              </a:r>
              <a:r>
                <a:rPr lang="ru-RU" sz="10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доля ГЭС в энергобалансе (2019г)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258288" y="3214414"/>
            <a:ext cx="5833992" cy="211949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90389" y="3501656"/>
            <a:ext cx="56845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Сток малых рек составляет </a:t>
            </a:r>
            <a:r>
              <a:rPr lang="ru-RU" sz="1400" b="1" i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около 50% общего стока рек России       </a:t>
            </a:r>
          </a:p>
          <a:p>
            <a:pPr algn="just">
              <a:spcAft>
                <a:spcPts val="600"/>
              </a:spcAft>
            </a:pPr>
            <a:r>
              <a:rPr lang="ru-RU" sz="14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На территории бассейнов малых рек проживает </a:t>
            </a:r>
            <a:r>
              <a:rPr lang="ru-RU" sz="1400" b="1" i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 44% городского </a:t>
            </a:r>
            <a:r>
              <a:rPr lang="ru-RU" sz="1400" b="1" i="1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населения и </a:t>
            </a:r>
            <a:r>
              <a:rPr lang="ru-RU" sz="1400" b="1" i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90 % сельского </a:t>
            </a:r>
            <a:r>
              <a:rPr lang="ru-RU" sz="1400" b="1" i="1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населения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sz="1400" kern="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400" u="sng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настоящее время - наиболее перспективные регионы </a:t>
            </a:r>
            <a:r>
              <a:rPr lang="ru-RU" sz="1400" u="sng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для реализации проектов МГЭС – Кавказ, Северо-Запад, юг Сибири и большая часть территории ДФО.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1701" y="1942184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Россия обладает огромным </a:t>
            </a:r>
            <a:r>
              <a:rPr lang="ru-RU" sz="1600" b="1" u="sng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потенциалом малых рек </a:t>
            </a:r>
            <a:r>
              <a:rPr lang="ru-RU" sz="16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(экономический потенциал более чем </a:t>
            </a:r>
            <a:r>
              <a:rPr lang="ru-RU" sz="1600" b="1" u="sng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2,5 </a:t>
            </a:r>
            <a:r>
              <a:rPr lang="ru-RU" sz="1600" b="1" u="sng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млн. малых рек около 200 млрд. кВт ч /год)</a:t>
            </a:r>
            <a:r>
              <a:rPr lang="ru-RU" sz="16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6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который </a:t>
            </a:r>
            <a:r>
              <a:rPr lang="ru-RU" sz="1600" b="1" u="sng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используется сегодня лишь на 4,5 процента</a:t>
            </a:r>
            <a:r>
              <a:rPr lang="ru-RU" sz="1600" u="sng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0599" y="4376075"/>
            <a:ext cx="6077690" cy="954107"/>
          </a:xfrm>
          <a:prstGeom prst="rect">
            <a:avLst/>
          </a:prstGeom>
          <a:solidFill>
            <a:srgbClr val="F1FDDB">
              <a:alpha val="7764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На 1940–1950-е гг. пришелся пик строительства МГЭС,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когда </a:t>
            </a:r>
            <a:r>
              <a:rPr lang="ru-RU" sz="1400" b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ежегодно в эксплуатацию вводились до 1000 объектов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ru-RU" sz="1400" kern="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Общее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МГЭС в СССР после окончания Великой Отечественной войны составляло </a:t>
            </a:r>
            <a:r>
              <a:rPr lang="ru-RU" sz="1400" b="1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6 500 </a:t>
            </a:r>
            <a:r>
              <a:rPr lang="ru-RU" sz="1400" b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единиц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644867" y="913803"/>
          <a:ext cx="5258205" cy="915900"/>
        </p:xfrm>
        <a:graphic>
          <a:graphicData uri="http://schemas.openxmlformats.org/drawingml/2006/table">
            <a:tbl>
              <a:tblPr/>
              <a:tblGrid>
                <a:gridCol w="242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Малая гидроэнергетика 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РОССИИ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Мощность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Кол-во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МГЭС до 50 МВт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sng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1 208,382</a:t>
                      </a:r>
                      <a:endParaRPr lang="ru-RU" sz="1200" b="1" i="0" u="sng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sng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111</a:t>
                      </a:r>
                      <a:endParaRPr lang="ru-RU" sz="1200" b="1" i="0" u="sng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2145769" y="20588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Малые ГЭС в России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259" y="5374408"/>
            <a:ext cx="12022021" cy="1257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З</a:t>
            </a:r>
            <a:r>
              <a:rPr lang="x-none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а </a:t>
            </a:r>
            <a:r>
              <a:rPr lang="ru-RU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r>
              <a:rPr lang="x-none" sz="16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x-none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лет проведения отборов проектов </a:t>
            </a:r>
            <a:r>
              <a:rPr lang="ru-RU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в рамках </a:t>
            </a:r>
            <a:r>
              <a:rPr lang="ru-RU" sz="16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первого и второго этапов </a:t>
            </a:r>
            <a:r>
              <a:rPr lang="ru-RU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государственной программы поддержки ВИЭ</a:t>
            </a:r>
            <a:r>
              <a:rPr lang="x-none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ru-RU" sz="16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2014-202</a:t>
            </a:r>
            <a:r>
              <a:rPr lang="en-US" sz="16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ru-RU" sz="16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гг</a:t>
            </a:r>
            <a:r>
              <a:rPr lang="x-none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) </a:t>
            </a:r>
            <a:r>
              <a:rPr lang="x-none" sz="1600" b="1" i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отобрано всего </a:t>
            </a:r>
            <a:r>
              <a:rPr lang="ru-RU" sz="2000" b="1" i="1" u="sng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309</a:t>
            </a:r>
            <a:r>
              <a:rPr lang="x-none" sz="2000" b="1" i="1" u="sng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x-none" sz="2000" b="1" i="1" u="sng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МВт</a:t>
            </a:r>
            <a:r>
              <a:rPr lang="x-none" sz="2000" b="1" i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x-none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мощности </a:t>
            </a:r>
            <a:r>
              <a:rPr lang="x-none" sz="16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МГЭС</a:t>
            </a:r>
            <a:r>
              <a:rPr lang="x-none" sz="1600" b="1" i="1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x-none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что говорит о </a:t>
            </a:r>
            <a:r>
              <a:rPr lang="x-none" sz="16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проблемах</a:t>
            </a:r>
            <a:r>
              <a:rPr lang="x-none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касающихся положений нормативных документов, определяющих барьеры </a:t>
            </a:r>
            <a:r>
              <a:rPr lang="x-none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для </a:t>
            </a:r>
            <a:r>
              <a:rPr lang="x-none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приток</a:t>
            </a:r>
            <a:r>
              <a:rPr lang="ru-RU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а</a:t>
            </a:r>
            <a:r>
              <a:rPr lang="x-none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инвестиций в указанный сегмент</a:t>
            </a:r>
            <a:r>
              <a:rPr lang="ru-RU" sz="16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энергетики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23818" y="77846"/>
            <a:ext cx="997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68172" y="6394118"/>
            <a:ext cx="2743200" cy="365125"/>
          </a:xfrm>
        </p:spPr>
        <p:txBody>
          <a:bodyPr/>
          <a:lstStyle/>
          <a:p>
            <a:fld id="{0ECB1D57-6A8E-40F5-8AFF-941480590BB4}" type="slidenum">
              <a:rPr lang="ru-RU" smtClean="0"/>
              <a:t>8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" y="679029"/>
            <a:ext cx="12180234" cy="94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7104" y="144490"/>
            <a:ext cx="1130489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Информация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 отборах проектов МГЭС в рамках программы ДПМ ВИЭ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120"/>
          <a:stretch/>
        </p:blipFill>
        <p:spPr bwMode="auto">
          <a:xfrm>
            <a:off x="11766" y="51943"/>
            <a:ext cx="1474134" cy="5080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11830744" y="6503889"/>
            <a:ext cx="36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dirty="0">
              <a:solidFill>
                <a:srgbClr val="0C377B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89450" y="820978"/>
          <a:ext cx="11855623" cy="5205052"/>
        </p:xfrm>
        <a:graphic>
          <a:graphicData uri="http://schemas.openxmlformats.org/drawingml/2006/table">
            <a:tbl>
              <a:tblPr/>
              <a:tblGrid>
                <a:gridCol w="688618">
                  <a:extLst>
                    <a:ext uri="{9D8B030D-6E8A-4147-A177-3AD203B41FA5}">
                      <a16:colId xmlns:a16="http://schemas.microsoft.com/office/drawing/2014/main" val="1078630733"/>
                    </a:ext>
                  </a:extLst>
                </a:gridCol>
                <a:gridCol w="2099241">
                  <a:extLst>
                    <a:ext uri="{9D8B030D-6E8A-4147-A177-3AD203B41FA5}">
                      <a16:colId xmlns:a16="http://schemas.microsoft.com/office/drawing/2014/main" val="1546203377"/>
                    </a:ext>
                  </a:extLst>
                </a:gridCol>
                <a:gridCol w="3107997">
                  <a:extLst>
                    <a:ext uri="{9D8B030D-6E8A-4147-A177-3AD203B41FA5}">
                      <a16:colId xmlns:a16="http://schemas.microsoft.com/office/drawing/2014/main" val="148374797"/>
                    </a:ext>
                  </a:extLst>
                </a:gridCol>
                <a:gridCol w="3352345">
                  <a:extLst>
                    <a:ext uri="{9D8B030D-6E8A-4147-A177-3AD203B41FA5}">
                      <a16:colId xmlns:a16="http://schemas.microsoft.com/office/drawing/2014/main" val="2306062751"/>
                    </a:ext>
                  </a:extLst>
                </a:gridCol>
                <a:gridCol w="1195068">
                  <a:extLst>
                    <a:ext uri="{9D8B030D-6E8A-4147-A177-3AD203B41FA5}">
                      <a16:colId xmlns:a16="http://schemas.microsoft.com/office/drawing/2014/main" val="3760495394"/>
                    </a:ext>
                  </a:extLst>
                </a:gridCol>
                <a:gridCol w="1412354">
                  <a:extLst>
                    <a:ext uri="{9D8B030D-6E8A-4147-A177-3AD203B41FA5}">
                      <a16:colId xmlns:a16="http://schemas.microsoft.com/office/drawing/2014/main" val="3846700837"/>
                    </a:ext>
                  </a:extLst>
                </a:gridCol>
              </a:tblGrid>
              <a:tr h="165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Участник ОРЭ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электростанции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 РФ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 отбора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Руст , МВт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290195"/>
                  </a:ext>
                </a:extLst>
              </a:tr>
              <a:tr h="165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ПАО "РусГидро"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Барсучковская МГЭС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Ставропольский край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5,25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967350"/>
                  </a:ext>
                </a:extLst>
              </a:tr>
              <a:tr h="246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ПАО "РусГидро"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Верхнебалкарская</a:t>
                      </a:r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МГЭС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Кабардино-Балкарская Республика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6034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ПАО "РусГидро"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Усть-Джегутинская </a:t>
                      </a:r>
                      <a:r>
                        <a:rPr lang="ru-RU" sz="15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МГЭС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Карачаево-Черкесская Республика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77387"/>
                  </a:ext>
                </a:extLst>
              </a:tr>
              <a:tr h="246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"НГБП"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МГЭС "Белопорожская ГЭС-1"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Карелия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1679"/>
                  </a:ext>
                </a:extLst>
              </a:tr>
              <a:tr h="246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"НГБП"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МГЭС "Белопорожская ГЭС-2"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Карелия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535981"/>
                  </a:ext>
                </a:extLst>
              </a:tr>
              <a:tr h="327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ПАО "РусГидро"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Красногорская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МГЭС-1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Карачаево-Черкесская Республика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034665"/>
                  </a:ext>
                </a:extLst>
              </a:tr>
              <a:tr h="327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ПАО "РусГидро"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Красногорская МГЭС-2 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Карачаево-Черкесская </a:t>
                      </a:r>
                      <a:r>
                        <a:rPr lang="ru-RU" sz="15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Республика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19872"/>
                  </a:ext>
                </a:extLst>
              </a:tr>
              <a:tr h="246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ЭнергоМИН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Горько-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Балковская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МГЭС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Ставропольский край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706485"/>
                  </a:ext>
                </a:extLst>
              </a:tr>
              <a:tr h="246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"ЭнергоМИН"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МГЭС на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Просянском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сбросе БСК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Ставропольский край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18309"/>
                  </a:ext>
                </a:extLst>
              </a:tr>
              <a:tr h="246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ООО "Южэнергострой"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Нижне-</a:t>
                      </a:r>
                      <a:r>
                        <a:rPr lang="ru-RU" sz="15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Красногорская</a:t>
                      </a:r>
                      <a:r>
                        <a:rPr lang="ru-R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МГЭС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Карачаево-Черкесская Республика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23,73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03475"/>
                  </a:ext>
                </a:extLst>
              </a:tr>
              <a:tr h="246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ООО "</a:t>
                      </a:r>
                      <a:r>
                        <a:rPr lang="ru-RU" sz="1500" b="1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ЕвроСибЭнерго-Гидрогенерация</a:t>
                      </a:r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МГЭС "</a:t>
                      </a:r>
                      <a:r>
                        <a:rPr lang="ru-RU" sz="1500" b="1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Сегозерская</a:t>
                      </a:r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Карелия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62253"/>
                  </a:ext>
                </a:extLst>
              </a:tr>
              <a:tr h="165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ПАО "</a:t>
                      </a:r>
                      <a:r>
                        <a:rPr lang="ru-RU" sz="1500" b="1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РусГидро</a:t>
                      </a:r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Башенная МГЭС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Чеченская Республика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48487"/>
                  </a:ext>
                </a:extLst>
              </a:tr>
              <a:tr h="246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ПАО "РусГидро"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МГЭС </a:t>
                      </a:r>
                      <a:r>
                        <a:rPr lang="ru-RU" sz="1500" b="1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Псыгансу</a:t>
                      </a:r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1500" b="1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Черекская</a:t>
                      </a:r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 ГЭС)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Кабардино-Балкарская Республика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55337"/>
                  </a:ext>
                </a:extLst>
              </a:tr>
              <a:tr h="165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ПАО "ТГК-1"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МГЭС-1_1 на р. ПАЗ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Мурманская область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17846"/>
                  </a:ext>
                </a:extLst>
              </a:tr>
              <a:tr h="246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ПАО "РусГидро"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1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Верхнебаксанская</a:t>
                      </a:r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 ГЭС</a:t>
                      </a:r>
                    </a:p>
                  </a:txBody>
                  <a:tcPr marL="3115" marR="3115" marT="311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Кабардино-Балкарская Республика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99581"/>
                  </a:ext>
                </a:extLst>
              </a:tr>
              <a:tr h="339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ПАО "РусГидро"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Нихайлоская ГЭС</a:t>
                      </a:r>
                    </a:p>
                  </a:txBody>
                  <a:tcPr marL="3115" marR="3115" marT="311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Чеченская Республика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18488"/>
                  </a:ext>
                </a:extLst>
              </a:tr>
              <a:tr h="165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ПАО "РусГидро"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1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Могохская ГЭС</a:t>
                      </a:r>
                    </a:p>
                  </a:txBody>
                  <a:tcPr marL="3115" marR="3115" marT="311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Дагестан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49,8</a:t>
                      </a:r>
                    </a:p>
                  </a:txBody>
                  <a:tcPr marL="3115" marR="3115" marT="31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755459"/>
                  </a:ext>
                </a:extLst>
              </a:tr>
              <a:tr h="219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15" marR="3115" marT="311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15" marR="3115" marT="311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15" marR="3115" marT="311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15" marR="3115" marT="311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5" marR="3115" marT="311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5" marR="3115" marT="311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8786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0474" y="5991851"/>
            <a:ext cx="12002976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В рамках ДПМ ВИЭ  в период 2013-2019 гг. было отобрано 10 проектов  мощностью  160 МВт. </a:t>
            </a:r>
          </a:p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После внесения изменений за последние 3 года было отобрано 7 проектов малых ГЭС соизмеримой мощности  150 МВт.  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1D57-6A8E-40F5-8AFF-941480590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0548" y="1"/>
            <a:ext cx="10515600" cy="902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</a:rPr>
              <a:t>Модернизация оборудования ГЭС и ГАЭС в России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9" name="Picture 2" descr="C:\Users\lekarevaav\Documents\6. PR\Фирменный стиль\NPGidro-logo-colo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46151" b="34554"/>
          <a:stretch/>
        </p:blipFill>
        <p:spPr bwMode="auto">
          <a:xfrm>
            <a:off x="123818" y="77846"/>
            <a:ext cx="1053296" cy="6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2" y="844723"/>
            <a:ext cx="7119257" cy="30366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383953" y="800625"/>
            <a:ext cx="473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период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2010-2022 гг. модернизация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ГЭС/ГАЭС России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обеспечила суммарный </a:t>
            </a:r>
            <a:r>
              <a:rPr lang="ru-RU" b="1" dirty="0">
                <a:solidFill>
                  <a:srgbClr val="002060"/>
                </a:solidFill>
              </a:rPr>
              <a:t>прирост установленной мощности в </a:t>
            </a:r>
            <a:r>
              <a:rPr lang="ru-RU" b="1" dirty="0" smtClean="0">
                <a:solidFill>
                  <a:srgbClr val="002060"/>
                </a:solidFill>
              </a:rPr>
              <a:t>795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МВт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47" y="4110990"/>
            <a:ext cx="8523514" cy="26104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3818" y="4110990"/>
            <a:ext cx="3076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Совокупная мощность произведенных в России в период с 2010 г. по 2021 г. гидротурбин и рабочих  колес превысила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20,8 ГВт.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39" y="2106386"/>
            <a:ext cx="4366670" cy="297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2904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1829</Words>
  <Application>Microsoft Office PowerPoint</Application>
  <PresentationFormat>Широкоэкранный</PresentationFormat>
  <Paragraphs>478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MS PGothic</vt:lpstr>
      <vt:lpstr>SimSun</vt:lpstr>
      <vt:lpstr>Arial</vt:lpstr>
      <vt:lpstr>Arial Narrow</vt:lpstr>
      <vt:lpstr>Arial Unicode MS</vt:lpstr>
      <vt:lpstr>Calibri</vt:lpstr>
      <vt:lpstr>Calibri Light</vt:lpstr>
      <vt:lpstr>Century Gothic</vt:lpstr>
      <vt:lpstr>Impact</vt:lpstr>
      <vt:lpstr>Segoe UI Semibold</vt:lpstr>
      <vt:lpstr>Times New Roman</vt:lpstr>
      <vt:lpstr>Times New Roman (Основной текст</vt:lpstr>
      <vt:lpstr>Verdana</vt:lpstr>
      <vt:lpstr>Wingdings</vt:lpstr>
      <vt:lpstr>1_Тема Office</vt:lpstr>
      <vt:lpstr>Презентация PowerPoint</vt:lpstr>
      <vt:lpstr>Развитие гидроэнергетики в мире </vt:lpstr>
      <vt:lpstr>Развитие гидроэнергетики в мире </vt:lpstr>
      <vt:lpstr>Презентация PowerPoint</vt:lpstr>
      <vt:lpstr>Гидроэнергетика России</vt:lpstr>
      <vt:lpstr>Выработка электроэнергии ГЭС в России</vt:lpstr>
      <vt:lpstr>Презентация PowerPoint</vt:lpstr>
      <vt:lpstr>Презентация PowerPoint</vt:lpstr>
      <vt:lpstr>Модернизация оборудования ГЭС и ГАЭС в России </vt:lpstr>
      <vt:lpstr>Гидроэнергетика – эффективный инструмент обеспечения  энергоэффективности и энергобезопасности  </vt:lpstr>
      <vt:lpstr>Характеристики ресурса и маневренных качеств различных типов генерации</vt:lpstr>
      <vt:lpstr>Возможность различных типов генерации участвовать в суточном регулировании</vt:lpstr>
      <vt:lpstr>Презентация PowerPoint</vt:lpstr>
      <vt:lpstr>Презентация PowerPoint</vt:lpstr>
      <vt:lpstr>Гидроэнергетика один из самых чистых видов ВИЭ</vt:lpstr>
      <vt:lpstr>Обеспечение соответствия критериям устойчивого развития и декарбонизации экономики </vt:lpstr>
      <vt:lpstr>Дополнительные неэнергетические эффекты   </vt:lpstr>
      <vt:lpstr> Дополнительные неэнергетические эффекты </vt:lpstr>
      <vt:lpstr>Развитие гидроэнергетики России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Лушников Олег Георгиевич</dc:creator>
  <cp:lastModifiedBy>Лушников Олег Георгиевич</cp:lastModifiedBy>
  <cp:revision>53</cp:revision>
  <dcterms:modified xsi:type="dcterms:W3CDTF">2023-04-05T08:31:09Z</dcterms:modified>
</cp:coreProperties>
</file>